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89" r:id="rId36"/>
    <p:sldId id="291" r:id="rId37"/>
    <p:sldId id="292" r:id="rId38"/>
    <p:sldId id="293" r:id="rId39"/>
    <p:sldId id="294" r:id="rId40"/>
    <p:sldId id="295" r:id="rId41"/>
    <p:sldId id="330" r:id="rId42"/>
    <p:sldId id="331" r:id="rId43"/>
    <p:sldId id="332"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AA3B3-CC2A-4099-B02B-D0983BE92133}"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092FD-DACD-4033-B6E5-290EA9368348}" type="slidenum">
              <a:rPr lang="en-US" smtClean="0"/>
              <a:t>‹#›</a:t>
            </a:fld>
            <a:endParaRPr lang="en-US"/>
          </a:p>
        </p:txBody>
      </p:sp>
    </p:spTree>
    <p:extLst>
      <p:ext uri="{BB962C8B-B14F-4D97-AF65-F5344CB8AC3E}">
        <p14:creationId xmlns:p14="http://schemas.microsoft.com/office/powerpoint/2010/main" val="405356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092FD-DACD-4033-B6E5-290EA9368348}" type="slidenum">
              <a:rPr lang="en-US" smtClean="0"/>
              <a:t>25</a:t>
            </a:fld>
            <a:endParaRPr lang="en-US"/>
          </a:p>
        </p:txBody>
      </p:sp>
    </p:spTree>
    <p:extLst>
      <p:ext uri="{BB962C8B-B14F-4D97-AF65-F5344CB8AC3E}">
        <p14:creationId xmlns:p14="http://schemas.microsoft.com/office/powerpoint/2010/main" val="1253061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092FD-DACD-4033-B6E5-290EA9368348}" type="slidenum">
              <a:rPr lang="en-US" smtClean="0"/>
              <a:t>26</a:t>
            </a:fld>
            <a:endParaRPr lang="en-US"/>
          </a:p>
        </p:txBody>
      </p:sp>
    </p:spTree>
    <p:extLst>
      <p:ext uri="{BB962C8B-B14F-4D97-AF65-F5344CB8AC3E}">
        <p14:creationId xmlns:p14="http://schemas.microsoft.com/office/powerpoint/2010/main" val="1121833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A9B7-4F3B-E13D-85BE-C916B75AB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B4D134-09DD-D80C-DEA0-164468C9D2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44632F-80E4-9A6A-28F8-A0BA7E52BA7F}"/>
              </a:ext>
            </a:extLst>
          </p:cNvPr>
          <p:cNvSpPr>
            <a:spLocks noGrp="1"/>
          </p:cNvSpPr>
          <p:nvPr>
            <p:ph type="dt" sz="half" idx="10"/>
          </p:nvPr>
        </p:nvSpPr>
        <p:spPr/>
        <p:txBody>
          <a:bodyPr/>
          <a:lstStyle/>
          <a:p>
            <a:fld id="{F687882D-2A1C-42B0-B5BD-C8C9AD0427E3}" type="datetimeFigureOut">
              <a:rPr lang="en-US" smtClean="0"/>
              <a:t>5/11/2024</a:t>
            </a:fld>
            <a:endParaRPr lang="en-US"/>
          </a:p>
        </p:txBody>
      </p:sp>
      <p:sp>
        <p:nvSpPr>
          <p:cNvPr id="5" name="Footer Placeholder 4">
            <a:extLst>
              <a:ext uri="{FF2B5EF4-FFF2-40B4-BE49-F238E27FC236}">
                <a16:creationId xmlns:a16="http://schemas.microsoft.com/office/drawing/2014/main" id="{43007F66-56F2-930E-88EC-C6D3D0EFE6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594FA-9B00-357C-B1DD-8DBF20E08501}"/>
              </a:ext>
            </a:extLst>
          </p:cNvPr>
          <p:cNvSpPr>
            <a:spLocks noGrp="1"/>
          </p:cNvSpPr>
          <p:nvPr>
            <p:ph type="sldNum" sz="quarter" idx="12"/>
          </p:nvPr>
        </p:nvSpPr>
        <p:spPr/>
        <p:txBody>
          <a:bodyPr/>
          <a:lstStyle/>
          <a:p>
            <a:fld id="{93B149DC-B58D-4682-826E-52117A567461}" type="slidenum">
              <a:rPr lang="en-US" smtClean="0"/>
              <a:t>‹#›</a:t>
            </a:fld>
            <a:endParaRPr lang="en-US"/>
          </a:p>
        </p:txBody>
      </p:sp>
    </p:spTree>
    <p:extLst>
      <p:ext uri="{BB962C8B-B14F-4D97-AF65-F5344CB8AC3E}">
        <p14:creationId xmlns:p14="http://schemas.microsoft.com/office/powerpoint/2010/main" val="3365459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F6E1-C37D-DC0A-3AEB-E86E926465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8A50A4-9219-A6BB-0326-822AEAD56D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DFFD3-AA64-A580-EE1E-4B33B5EBA5FC}"/>
              </a:ext>
            </a:extLst>
          </p:cNvPr>
          <p:cNvSpPr>
            <a:spLocks noGrp="1"/>
          </p:cNvSpPr>
          <p:nvPr>
            <p:ph type="dt" sz="half" idx="10"/>
          </p:nvPr>
        </p:nvSpPr>
        <p:spPr/>
        <p:txBody>
          <a:bodyPr/>
          <a:lstStyle/>
          <a:p>
            <a:fld id="{F687882D-2A1C-42B0-B5BD-C8C9AD0427E3}" type="datetimeFigureOut">
              <a:rPr lang="en-US" smtClean="0"/>
              <a:t>5/11/2024</a:t>
            </a:fld>
            <a:endParaRPr lang="en-US"/>
          </a:p>
        </p:txBody>
      </p:sp>
      <p:sp>
        <p:nvSpPr>
          <p:cNvPr id="5" name="Footer Placeholder 4">
            <a:extLst>
              <a:ext uri="{FF2B5EF4-FFF2-40B4-BE49-F238E27FC236}">
                <a16:creationId xmlns:a16="http://schemas.microsoft.com/office/drawing/2014/main" id="{6A948337-5E51-31FC-34B4-54B18A1BA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F8312-2623-D973-12E2-E4B2CAF5A392}"/>
              </a:ext>
            </a:extLst>
          </p:cNvPr>
          <p:cNvSpPr>
            <a:spLocks noGrp="1"/>
          </p:cNvSpPr>
          <p:nvPr>
            <p:ph type="sldNum" sz="quarter" idx="12"/>
          </p:nvPr>
        </p:nvSpPr>
        <p:spPr/>
        <p:txBody>
          <a:bodyPr/>
          <a:lstStyle/>
          <a:p>
            <a:fld id="{93B149DC-B58D-4682-826E-52117A567461}" type="slidenum">
              <a:rPr lang="en-US" smtClean="0"/>
              <a:t>‹#›</a:t>
            </a:fld>
            <a:endParaRPr lang="en-US"/>
          </a:p>
        </p:txBody>
      </p:sp>
    </p:spTree>
    <p:extLst>
      <p:ext uri="{BB962C8B-B14F-4D97-AF65-F5344CB8AC3E}">
        <p14:creationId xmlns:p14="http://schemas.microsoft.com/office/powerpoint/2010/main" val="1477940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89D217-0637-8BBC-3DEE-B27FD2CD30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69C970-65CA-8209-A8CC-8BF4461664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DFCE2-0FFD-99CA-ED39-2B2F7CC64A9C}"/>
              </a:ext>
            </a:extLst>
          </p:cNvPr>
          <p:cNvSpPr>
            <a:spLocks noGrp="1"/>
          </p:cNvSpPr>
          <p:nvPr>
            <p:ph type="dt" sz="half" idx="10"/>
          </p:nvPr>
        </p:nvSpPr>
        <p:spPr/>
        <p:txBody>
          <a:bodyPr/>
          <a:lstStyle/>
          <a:p>
            <a:fld id="{F687882D-2A1C-42B0-B5BD-C8C9AD0427E3}" type="datetimeFigureOut">
              <a:rPr lang="en-US" smtClean="0"/>
              <a:t>5/11/2024</a:t>
            </a:fld>
            <a:endParaRPr lang="en-US"/>
          </a:p>
        </p:txBody>
      </p:sp>
      <p:sp>
        <p:nvSpPr>
          <p:cNvPr id="5" name="Footer Placeholder 4">
            <a:extLst>
              <a:ext uri="{FF2B5EF4-FFF2-40B4-BE49-F238E27FC236}">
                <a16:creationId xmlns:a16="http://schemas.microsoft.com/office/drawing/2014/main" id="{04C076CE-9201-2179-16A9-D805261986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81CD73-6505-9DBF-C713-E1B6416B43C1}"/>
              </a:ext>
            </a:extLst>
          </p:cNvPr>
          <p:cNvSpPr>
            <a:spLocks noGrp="1"/>
          </p:cNvSpPr>
          <p:nvPr>
            <p:ph type="sldNum" sz="quarter" idx="12"/>
          </p:nvPr>
        </p:nvSpPr>
        <p:spPr/>
        <p:txBody>
          <a:bodyPr/>
          <a:lstStyle/>
          <a:p>
            <a:fld id="{93B149DC-B58D-4682-826E-52117A567461}" type="slidenum">
              <a:rPr lang="en-US" smtClean="0"/>
              <a:t>‹#›</a:t>
            </a:fld>
            <a:endParaRPr lang="en-US"/>
          </a:p>
        </p:txBody>
      </p:sp>
    </p:spTree>
    <p:extLst>
      <p:ext uri="{BB962C8B-B14F-4D97-AF65-F5344CB8AC3E}">
        <p14:creationId xmlns:p14="http://schemas.microsoft.com/office/powerpoint/2010/main" val="97283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37A8-9EC3-8948-FB82-225DD147FF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EFCC3-AC9E-EF10-D6AA-33BD8DFF72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FD4E16-9B7B-8B19-308C-0E2D231C4A3E}"/>
              </a:ext>
            </a:extLst>
          </p:cNvPr>
          <p:cNvSpPr>
            <a:spLocks noGrp="1"/>
          </p:cNvSpPr>
          <p:nvPr>
            <p:ph type="dt" sz="half" idx="10"/>
          </p:nvPr>
        </p:nvSpPr>
        <p:spPr/>
        <p:txBody>
          <a:bodyPr/>
          <a:lstStyle/>
          <a:p>
            <a:fld id="{F687882D-2A1C-42B0-B5BD-C8C9AD0427E3}" type="datetimeFigureOut">
              <a:rPr lang="en-US" smtClean="0"/>
              <a:t>5/11/2024</a:t>
            </a:fld>
            <a:endParaRPr lang="en-US"/>
          </a:p>
        </p:txBody>
      </p:sp>
      <p:sp>
        <p:nvSpPr>
          <p:cNvPr id="5" name="Footer Placeholder 4">
            <a:extLst>
              <a:ext uri="{FF2B5EF4-FFF2-40B4-BE49-F238E27FC236}">
                <a16:creationId xmlns:a16="http://schemas.microsoft.com/office/drawing/2014/main" id="{965108F2-12BD-492E-3C38-7A4FDDDB3C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E3257-7A2E-4F1C-104C-D05298386117}"/>
              </a:ext>
            </a:extLst>
          </p:cNvPr>
          <p:cNvSpPr>
            <a:spLocks noGrp="1"/>
          </p:cNvSpPr>
          <p:nvPr>
            <p:ph type="sldNum" sz="quarter" idx="12"/>
          </p:nvPr>
        </p:nvSpPr>
        <p:spPr/>
        <p:txBody>
          <a:bodyPr/>
          <a:lstStyle/>
          <a:p>
            <a:fld id="{93B149DC-B58D-4682-826E-52117A567461}" type="slidenum">
              <a:rPr lang="en-US" smtClean="0"/>
              <a:t>‹#›</a:t>
            </a:fld>
            <a:endParaRPr lang="en-US"/>
          </a:p>
        </p:txBody>
      </p:sp>
    </p:spTree>
    <p:extLst>
      <p:ext uri="{BB962C8B-B14F-4D97-AF65-F5344CB8AC3E}">
        <p14:creationId xmlns:p14="http://schemas.microsoft.com/office/powerpoint/2010/main" val="75250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1176-6092-9D7A-BAFD-0DFCB5BF3E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B6821A-AFCB-5EB0-DE5D-DC10B74532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6E2FE8-D0C6-F395-90BC-42AEC91E5B54}"/>
              </a:ext>
            </a:extLst>
          </p:cNvPr>
          <p:cNvSpPr>
            <a:spLocks noGrp="1"/>
          </p:cNvSpPr>
          <p:nvPr>
            <p:ph type="dt" sz="half" idx="10"/>
          </p:nvPr>
        </p:nvSpPr>
        <p:spPr/>
        <p:txBody>
          <a:bodyPr/>
          <a:lstStyle/>
          <a:p>
            <a:fld id="{F687882D-2A1C-42B0-B5BD-C8C9AD0427E3}" type="datetimeFigureOut">
              <a:rPr lang="en-US" smtClean="0"/>
              <a:t>5/11/2024</a:t>
            </a:fld>
            <a:endParaRPr lang="en-US"/>
          </a:p>
        </p:txBody>
      </p:sp>
      <p:sp>
        <p:nvSpPr>
          <p:cNvPr id="5" name="Footer Placeholder 4">
            <a:extLst>
              <a:ext uri="{FF2B5EF4-FFF2-40B4-BE49-F238E27FC236}">
                <a16:creationId xmlns:a16="http://schemas.microsoft.com/office/drawing/2014/main" id="{8345F3AF-1FCF-3FC7-2E1C-AB4CA3774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6FF4A-2ED8-A035-98B5-1E9D7DEE71DE}"/>
              </a:ext>
            </a:extLst>
          </p:cNvPr>
          <p:cNvSpPr>
            <a:spLocks noGrp="1"/>
          </p:cNvSpPr>
          <p:nvPr>
            <p:ph type="sldNum" sz="quarter" idx="12"/>
          </p:nvPr>
        </p:nvSpPr>
        <p:spPr/>
        <p:txBody>
          <a:bodyPr/>
          <a:lstStyle/>
          <a:p>
            <a:fld id="{93B149DC-B58D-4682-826E-52117A567461}" type="slidenum">
              <a:rPr lang="en-US" smtClean="0"/>
              <a:t>‹#›</a:t>
            </a:fld>
            <a:endParaRPr lang="en-US"/>
          </a:p>
        </p:txBody>
      </p:sp>
    </p:spTree>
    <p:extLst>
      <p:ext uri="{BB962C8B-B14F-4D97-AF65-F5344CB8AC3E}">
        <p14:creationId xmlns:p14="http://schemas.microsoft.com/office/powerpoint/2010/main" val="57981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3DE2-3641-34A9-37C4-5DCB34937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F67CF-69DB-7BBD-1400-6E1FBC001C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34F6-3F49-7995-7D63-8CC62608D6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96CFC7-7173-8962-4B04-E2F5F2CAE421}"/>
              </a:ext>
            </a:extLst>
          </p:cNvPr>
          <p:cNvSpPr>
            <a:spLocks noGrp="1"/>
          </p:cNvSpPr>
          <p:nvPr>
            <p:ph type="dt" sz="half" idx="10"/>
          </p:nvPr>
        </p:nvSpPr>
        <p:spPr/>
        <p:txBody>
          <a:bodyPr/>
          <a:lstStyle/>
          <a:p>
            <a:fld id="{F687882D-2A1C-42B0-B5BD-C8C9AD0427E3}" type="datetimeFigureOut">
              <a:rPr lang="en-US" smtClean="0"/>
              <a:t>5/11/2024</a:t>
            </a:fld>
            <a:endParaRPr lang="en-US"/>
          </a:p>
        </p:txBody>
      </p:sp>
      <p:sp>
        <p:nvSpPr>
          <p:cNvPr id="6" name="Footer Placeholder 5">
            <a:extLst>
              <a:ext uri="{FF2B5EF4-FFF2-40B4-BE49-F238E27FC236}">
                <a16:creationId xmlns:a16="http://schemas.microsoft.com/office/drawing/2014/main" id="{DD314552-5C7D-5B0D-0474-A6376094F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2AB14-BD7D-C038-E2E7-6B6263A99863}"/>
              </a:ext>
            </a:extLst>
          </p:cNvPr>
          <p:cNvSpPr>
            <a:spLocks noGrp="1"/>
          </p:cNvSpPr>
          <p:nvPr>
            <p:ph type="sldNum" sz="quarter" idx="12"/>
          </p:nvPr>
        </p:nvSpPr>
        <p:spPr/>
        <p:txBody>
          <a:bodyPr/>
          <a:lstStyle/>
          <a:p>
            <a:fld id="{93B149DC-B58D-4682-826E-52117A567461}" type="slidenum">
              <a:rPr lang="en-US" smtClean="0"/>
              <a:t>‹#›</a:t>
            </a:fld>
            <a:endParaRPr lang="en-US"/>
          </a:p>
        </p:txBody>
      </p:sp>
    </p:spTree>
    <p:extLst>
      <p:ext uri="{BB962C8B-B14F-4D97-AF65-F5344CB8AC3E}">
        <p14:creationId xmlns:p14="http://schemas.microsoft.com/office/powerpoint/2010/main" val="100491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6D99D-50CD-F5FD-CADC-2BCDA1DD3D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CA3C4D-94EA-F652-8978-A1849DC722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2AD55D-458F-B81E-A0B6-7E4ECC7B9B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03A606-24D9-9A6E-366D-22F84C7E44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4784A0-A4C4-A506-0710-CDF94ECBEA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0D50C0-7AB9-9C55-C8E6-919B4046AC61}"/>
              </a:ext>
            </a:extLst>
          </p:cNvPr>
          <p:cNvSpPr>
            <a:spLocks noGrp="1"/>
          </p:cNvSpPr>
          <p:nvPr>
            <p:ph type="dt" sz="half" idx="10"/>
          </p:nvPr>
        </p:nvSpPr>
        <p:spPr/>
        <p:txBody>
          <a:bodyPr/>
          <a:lstStyle/>
          <a:p>
            <a:fld id="{F687882D-2A1C-42B0-B5BD-C8C9AD0427E3}" type="datetimeFigureOut">
              <a:rPr lang="en-US" smtClean="0"/>
              <a:t>5/11/2024</a:t>
            </a:fld>
            <a:endParaRPr lang="en-US"/>
          </a:p>
        </p:txBody>
      </p:sp>
      <p:sp>
        <p:nvSpPr>
          <p:cNvPr id="8" name="Footer Placeholder 7">
            <a:extLst>
              <a:ext uri="{FF2B5EF4-FFF2-40B4-BE49-F238E27FC236}">
                <a16:creationId xmlns:a16="http://schemas.microsoft.com/office/drawing/2014/main" id="{9EE0677D-AE2E-AC0D-EDD4-4413EA396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AE3969-790F-0029-EB3D-8958F2C93DB3}"/>
              </a:ext>
            </a:extLst>
          </p:cNvPr>
          <p:cNvSpPr>
            <a:spLocks noGrp="1"/>
          </p:cNvSpPr>
          <p:nvPr>
            <p:ph type="sldNum" sz="quarter" idx="12"/>
          </p:nvPr>
        </p:nvSpPr>
        <p:spPr/>
        <p:txBody>
          <a:bodyPr/>
          <a:lstStyle/>
          <a:p>
            <a:fld id="{93B149DC-B58D-4682-826E-52117A567461}" type="slidenum">
              <a:rPr lang="en-US" smtClean="0"/>
              <a:t>‹#›</a:t>
            </a:fld>
            <a:endParaRPr lang="en-US"/>
          </a:p>
        </p:txBody>
      </p:sp>
    </p:spTree>
    <p:extLst>
      <p:ext uri="{BB962C8B-B14F-4D97-AF65-F5344CB8AC3E}">
        <p14:creationId xmlns:p14="http://schemas.microsoft.com/office/powerpoint/2010/main" val="198706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D6C6-7D42-6797-5A0B-2DD72FCB8A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E4B3EF-A333-E22A-E197-6DEE706DDA56}"/>
              </a:ext>
            </a:extLst>
          </p:cNvPr>
          <p:cNvSpPr>
            <a:spLocks noGrp="1"/>
          </p:cNvSpPr>
          <p:nvPr>
            <p:ph type="dt" sz="half" idx="10"/>
          </p:nvPr>
        </p:nvSpPr>
        <p:spPr/>
        <p:txBody>
          <a:bodyPr/>
          <a:lstStyle/>
          <a:p>
            <a:fld id="{F687882D-2A1C-42B0-B5BD-C8C9AD0427E3}" type="datetimeFigureOut">
              <a:rPr lang="en-US" smtClean="0"/>
              <a:t>5/11/2024</a:t>
            </a:fld>
            <a:endParaRPr lang="en-US"/>
          </a:p>
        </p:txBody>
      </p:sp>
      <p:sp>
        <p:nvSpPr>
          <p:cNvPr id="4" name="Footer Placeholder 3">
            <a:extLst>
              <a:ext uri="{FF2B5EF4-FFF2-40B4-BE49-F238E27FC236}">
                <a16:creationId xmlns:a16="http://schemas.microsoft.com/office/drawing/2014/main" id="{37D8B68A-3E05-55C7-DADD-FC288F1FD8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7B364E-8A2F-E70A-089F-EEAE99B1460B}"/>
              </a:ext>
            </a:extLst>
          </p:cNvPr>
          <p:cNvSpPr>
            <a:spLocks noGrp="1"/>
          </p:cNvSpPr>
          <p:nvPr>
            <p:ph type="sldNum" sz="quarter" idx="12"/>
          </p:nvPr>
        </p:nvSpPr>
        <p:spPr/>
        <p:txBody>
          <a:bodyPr/>
          <a:lstStyle/>
          <a:p>
            <a:fld id="{93B149DC-B58D-4682-826E-52117A567461}" type="slidenum">
              <a:rPr lang="en-US" smtClean="0"/>
              <a:t>‹#›</a:t>
            </a:fld>
            <a:endParaRPr lang="en-US"/>
          </a:p>
        </p:txBody>
      </p:sp>
    </p:spTree>
    <p:extLst>
      <p:ext uri="{BB962C8B-B14F-4D97-AF65-F5344CB8AC3E}">
        <p14:creationId xmlns:p14="http://schemas.microsoft.com/office/powerpoint/2010/main" val="151737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8EC6A9-618D-230B-DFE4-8DBED30FAD10}"/>
              </a:ext>
            </a:extLst>
          </p:cNvPr>
          <p:cNvSpPr>
            <a:spLocks noGrp="1"/>
          </p:cNvSpPr>
          <p:nvPr>
            <p:ph type="dt" sz="half" idx="10"/>
          </p:nvPr>
        </p:nvSpPr>
        <p:spPr/>
        <p:txBody>
          <a:bodyPr/>
          <a:lstStyle/>
          <a:p>
            <a:fld id="{F687882D-2A1C-42B0-B5BD-C8C9AD0427E3}" type="datetimeFigureOut">
              <a:rPr lang="en-US" smtClean="0"/>
              <a:t>5/11/2024</a:t>
            </a:fld>
            <a:endParaRPr lang="en-US"/>
          </a:p>
        </p:txBody>
      </p:sp>
      <p:sp>
        <p:nvSpPr>
          <p:cNvPr id="3" name="Footer Placeholder 2">
            <a:extLst>
              <a:ext uri="{FF2B5EF4-FFF2-40B4-BE49-F238E27FC236}">
                <a16:creationId xmlns:a16="http://schemas.microsoft.com/office/drawing/2014/main" id="{48796BC6-C4F0-7FC6-114D-E5C2D17DC6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EC58A3-D329-2FC7-FB93-31801939864C}"/>
              </a:ext>
            </a:extLst>
          </p:cNvPr>
          <p:cNvSpPr>
            <a:spLocks noGrp="1"/>
          </p:cNvSpPr>
          <p:nvPr>
            <p:ph type="sldNum" sz="quarter" idx="12"/>
          </p:nvPr>
        </p:nvSpPr>
        <p:spPr/>
        <p:txBody>
          <a:bodyPr/>
          <a:lstStyle/>
          <a:p>
            <a:fld id="{93B149DC-B58D-4682-826E-52117A567461}" type="slidenum">
              <a:rPr lang="en-US" smtClean="0"/>
              <a:t>‹#›</a:t>
            </a:fld>
            <a:endParaRPr lang="en-US"/>
          </a:p>
        </p:txBody>
      </p:sp>
    </p:spTree>
    <p:extLst>
      <p:ext uri="{BB962C8B-B14F-4D97-AF65-F5344CB8AC3E}">
        <p14:creationId xmlns:p14="http://schemas.microsoft.com/office/powerpoint/2010/main" val="809365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25F27-2F36-6D9F-9803-9E81F63679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768BEE-38FD-F90F-B38F-A4AF9F592B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D997B8-2229-4B9F-1438-570F2ED6F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99BB89-F2B6-CD1A-12BD-6AD83F0BFB5B}"/>
              </a:ext>
            </a:extLst>
          </p:cNvPr>
          <p:cNvSpPr>
            <a:spLocks noGrp="1"/>
          </p:cNvSpPr>
          <p:nvPr>
            <p:ph type="dt" sz="half" idx="10"/>
          </p:nvPr>
        </p:nvSpPr>
        <p:spPr/>
        <p:txBody>
          <a:bodyPr/>
          <a:lstStyle/>
          <a:p>
            <a:fld id="{F687882D-2A1C-42B0-B5BD-C8C9AD0427E3}" type="datetimeFigureOut">
              <a:rPr lang="en-US" smtClean="0"/>
              <a:t>5/11/2024</a:t>
            </a:fld>
            <a:endParaRPr lang="en-US"/>
          </a:p>
        </p:txBody>
      </p:sp>
      <p:sp>
        <p:nvSpPr>
          <p:cNvPr id="6" name="Footer Placeholder 5">
            <a:extLst>
              <a:ext uri="{FF2B5EF4-FFF2-40B4-BE49-F238E27FC236}">
                <a16:creationId xmlns:a16="http://schemas.microsoft.com/office/drawing/2014/main" id="{A0B338CD-F98D-828F-8DA0-A6AC824240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9B196-1255-0EF9-EECF-F807A9DBC892}"/>
              </a:ext>
            </a:extLst>
          </p:cNvPr>
          <p:cNvSpPr>
            <a:spLocks noGrp="1"/>
          </p:cNvSpPr>
          <p:nvPr>
            <p:ph type="sldNum" sz="quarter" idx="12"/>
          </p:nvPr>
        </p:nvSpPr>
        <p:spPr/>
        <p:txBody>
          <a:bodyPr/>
          <a:lstStyle/>
          <a:p>
            <a:fld id="{93B149DC-B58D-4682-826E-52117A567461}" type="slidenum">
              <a:rPr lang="en-US" smtClean="0"/>
              <a:t>‹#›</a:t>
            </a:fld>
            <a:endParaRPr lang="en-US"/>
          </a:p>
        </p:txBody>
      </p:sp>
    </p:spTree>
    <p:extLst>
      <p:ext uri="{BB962C8B-B14F-4D97-AF65-F5344CB8AC3E}">
        <p14:creationId xmlns:p14="http://schemas.microsoft.com/office/powerpoint/2010/main" val="2141589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E917-D4AC-4E4D-3AE7-77AA101E7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CB3F5C-7E06-2523-C17C-E3F915475F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928992-464F-AB47-1C32-B7A7E257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E66249-CCD7-5229-1B3D-9D5A49A67FE4}"/>
              </a:ext>
            </a:extLst>
          </p:cNvPr>
          <p:cNvSpPr>
            <a:spLocks noGrp="1"/>
          </p:cNvSpPr>
          <p:nvPr>
            <p:ph type="dt" sz="half" idx="10"/>
          </p:nvPr>
        </p:nvSpPr>
        <p:spPr/>
        <p:txBody>
          <a:bodyPr/>
          <a:lstStyle/>
          <a:p>
            <a:fld id="{F687882D-2A1C-42B0-B5BD-C8C9AD0427E3}" type="datetimeFigureOut">
              <a:rPr lang="en-US" smtClean="0"/>
              <a:t>5/11/2024</a:t>
            </a:fld>
            <a:endParaRPr lang="en-US"/>
          </a:p>
        </p:txBody>
      </p:sp>
      <p:sp>
        <p:nvSpPr>
          <p:cNvPr id="6" name="Footer Placeholder 5">
            <a:extLst>
              <a:ext uri="{FF2B5EF4-FFF2-40B4-BE49-F238E27FC236}">
                <a16:creationId xmlns:a16="http://schemas.microsoft.com/office/drawing/2014/main" id="{97FF0200-906E-E7B6-BCF1-72BA0B1B3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BDF7E-07F9-CDF1-0232-DC235BBE90D5}"/>
              </a:ext>
            </a:extLst>
          </p:cNvPr>
          <p:cNvSpPr>
            <a:spLocks noGrp="1"/>
          </p:cNvSpPr>
          <p:nvPr>
            <p:ph type="sldNum" sz="quarter" idx="12"/>
          </p:nvPr>
        </p:nvSpPr>
        <p:spPr/>
        <p:txBody>
          <a:bodyPr/>
          <a:lstStyle/>
          <a:p>
            <a:fld id="{93B149DC-B58D-4682-826E-52117A567461}" type="slidenum">
              <a:rPr lang="en-US" smtClean="0"/>
              <a:t>‹#›</a:t>
            </a:fld>
            <a:endParaRPr lang="en-US"/>
          </a:p>
        </p:txBody>
      </p:sp>
    </p:spTree>
    <p:extLst>
      <p:ext uri="{BB962C8B-B14F-4D97-AF65-F5344CB8AC3E}">
        <p14:creationId xmlns:p14="http://schemas.microsoft.com/office/powerpoint/2010/main" val="82428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CB21C-0CE3-9E1B-2856-CB1BA68344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FC70A-2B17-0C15-A230-98600A196A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EF5BF-9455-1790-5BFE-22B7475B2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7882D-2A1C-42B0-B5BD-C8C9AD0427E3}" type="datetimeFigureOut">
              <a:rPr lang="en-US" smtClean="0"/>
              <a:t>5/11/2024</a:t>
            </a:fld>
            <a:endParaRPr lang="en-US"/>
          </a:p>
        </p:txBody>
      </p:sp>
      <p:sp>
        <p:nvSpPr>
          <p:cNvPr id="5" name="Footer Placeholder 4">
            <a:extLst>
              <a:ext uri="{FF2B5EF4-FFF2-40B4-BE49-F238E27FC236}">
                <a16:creationId xmlns:a16="http://schemas.microsoft.com/office/drawing/2014/main" id="{3D11AC51-819A-1CEB-678A-B4E6965661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396002-2D74-9509-8630-11B90E3835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B149DC-B58D-4682-826E-52117A567461}" type="slidenum">
              <a:rPr lang="en-US" smtClean="0"/>
              <a:t>‹#›</a:t>
            </a:fld>
            <a:endParaRPr lang="en-US"/>
          </a:p>
        </p:txBody>
      </p:sp>
    </p:spTree>
    <p:extLst>
      <p:ext uri="{BB962C8B-B14F-4D97-AF65-F5344CB8AC3E}">
        <p14:creationId xmlns:p14="http://schemas.microsoft.com/office/powerpoint/2010/main" val="1797347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rackstation.ne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E5FEqGYLL0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wXB-V_Keiu8"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easyonlineconverter.com/converters/checksum_converter.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blogs.technet.microsoft.com/srd/2012/06/06/flame-malware-collision-attack-explained/"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59F4-63AD-4EE6-6B61-A2A1FA57D48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DCEF028-E742-31A8-EAD4-481EB9165F2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15904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9E8B-F157-C47B-FF02-375209C6A0F9}"/>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578B9978-DEF1-6DB4-5B3B-2A71355166CC}"/>
              </a:ext>
            </a:extLst>
          </p:cNvPr>
          <p:cNvPicPr>
            <a:picLocks noGrp="1" noChangeAspect="1"/>
          </p:cNvPicPr>
          <p:nvPr>
            <p:ph idx="1"/>
          </p:nvPr>
        </p:nvPicPr>
        <p:blipFill>
          <a:blip r:embed="rId2"/>
          <a:stretch>
            <a:fillRect/>
          </a:stretch>
        </p:blipFill>
        <p:spPr>
          <a:xfrm>
            <a:off x="1736996" y="569406"/>
            <a:ext cx="8122498" cy="6127750"/>
          </a:xfrm>
        </p:spPr>
      </p:pic>
    </p:spTree>
    <p:extLst>
      <p:ext uri="{BB962C8B-B14F-4D97-AF65-F5344CB8AC3E}">
        <p14:creationId xmlns:p14="http://schemas.microsoft.com/office/powerpoint/2010/main" val="1943629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9AE0-38B0-2C52-2EC4-3B26912559A4}"/>
              </a:ext>
            </a:extLst>
          </p:cNvPr>
          <p:cNvSpPr>
            <a:spLocks noGrp="1"/>
          </p:cNvSpPr>
          <p:nvPr>
            <p:ph type="title"/>
          </p:nvPr>
        </p:nvSpPr>
        <p:spPr/>
        <p:txBody>
          <a:bodyPr/>
          <a:lstStyle/>
          <a:p>
            <a:r>
              <a:rPr lang="en-US" b="0" i="0" dirty="0">
                <a:solidFill>
                  <a:srgbClr val="000000"/>
                </a:solidFill>
                <a:effectLst/>
                <a:latin typeface="CiscoSansTTThin"/>
              </a:rPr>
              <a:t>Hashing Passwords</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B632E5F6-AC37-1C97-2EF5-B312D614F735}"/>
              </a:ext>
            </a:extLst>
          </p:cNvPr>
          <p:cNvSpPr>
            <a:spLocks noGrp="1"/>
          </p:cNvSpPr>
          <p:nvPr>
            <p:ph idx="1"/>
          </p:nvPr>
        </p:nvSpPr>
        <p:spPr/>
        <p:txBody>
          <a:bodyPr/>
          <a:lstStyle/>
          <a:p>
            <a:pPr algn="l"/>
            <a:r>
              <a:rPr lang="en-US" b="0" i="0" dirty="0">
                <a:solidFill>
                  <a:srgbClr val="333333"/>
                </a:solidFill>
                <a:effectLst/>
                <a:latin typeface="CiscoSansTTLight"/>
              </a:rPr>
              <a:t>Hashing algorithms turn any amount of data into a fixed-length fingerprint or digital hash. A criminal cannot reverse a digital hash to discover the original input. If the input changes at all, it results in a different hash. This works for protecting passwords.</a:t>
            </a:r>
          </a:p>
          <a:p>
            <a:pPr algn="l"/>
            <a:r>
              <a:rPr lang="en-US" b="0" i="0" dirty="0">
                <a:solidFill>
                  <a:srgbClr val="333333"/>
                </a:solidFill>
                <a:effectLst/>
                <a:latin typeface="CiscoSansTTLight"/>
              </a:rPr>
              <a:t> A system needs to store a password in a form that protects it and can still verify that a user’s password is correct.</a:t>
            </a:r>
          </a:p>
          <a:p>
            <a:endParaRPr lang="en-US" dirty="0"/>
          </a:p>
        </p:txBody>
      </p:sp>
    </p:spTree>
    <p:extLst>
      <p:ext uri="{BB962C8B-B14F-4D97-AF65-F5344CB8AC3E}">
        <p14:creationId xmlns:p14="http://schemas.microsoft.com/office/powerpoint/2010/main" val="64052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1643A-FE4E-6BD5-73CF-8EB588394B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52D848-B5A2-692D-349B-29522652592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A8D09B-A17B-B5A2-A3A9-58C7D03A97BD}"/>
              </a:ext>
            </a:extLst>
          </p:cNvPr>
          <p:cNvPicPr>
            <a:picLocks noChangeAspect="1"/>
          </p:cNvPicPr>
          <p:nvPr/>
        </p:nvPicPr>
        <p:blipFill>
          <a:blip r:embed="rId2"/>
          <a:stretch>
            <a:fillRect/>
          </a:stretch>
        </p:blipFill>
        <p:spPr>
          <a:xfrm>
            <a:off x="1517920" y="365125"/>
            <a:ext cx="8813436" cy="6127750"/>
          </a:xfrm>
          <a:prstGeom prst="rect">
            <a:avLst/>
          </a:prstGeom>
        </p:spPr>
      </p:pic>
    </p:spTree>
    <p:extLst>
      <p:ext uri="{BB962C8B-B14F-4D97-AF65-F5344CB8AC3E}">
        <p14:creationId xmlns:p14="http://schemas.microsoft.com/office/powerpoint/2010/main" val="414798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8CB9-2612-31F5-0574-06722CCE3EAD}"/>
              </a:ext>
            </a:extLst>
          </p:cNvPr>
          <p:cNvSpPr>
            <a:spLocks noGrp="1"/>
          </p:cNvSpPr>
          <p:nvPr>
            <p:ph type="title"/>
          </p:nvPr>
        </p:nvSpPr>
        <p:spPr/>
        <p:txBody>
          <a:bodyPr/>
          <a:lstStyle/>
          <a:p>
            <a:r>
              <a:rPr lang="en-US" b="0" i="0" dirty="0">
                <a:solidFill>
                  <a:srgbClr val="000000"/>
                </a:solidFill>
                <a:effectLst/>
                <a:latin typeface="CiscoSansTTThin"/>
              </a:rPr>
              <a:t>Applications</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7F550563-33E0-6868-DF74-F8D9DBFB3C19}"/>
              </a:ext>
            </a:extLst>
          </p:cNvPr>
          <p:cNvSpPr>
            <a:spLocks noGrp="1"/>
          </p:cNvSpPr>
          <p:nvPr>
            <p:ph idx="1"/>
          </p:nvPr>
        </p:nvSpPr>
        <p:spPr/>
        <p:txBody>
          <a:bodyPr>
            <a:normAutofit fontScale="62500" lnSpcReduction="20000"/>
          </a:bodyPr>
          <a:lstStyle/>
          <a:p>
            <a:pPr algn="l"/>
            <a:r>
              <a:rPr lang="en-US" b="0" i="0" dirty="0">
                <a:solidFill>
                  <a:srgbClr val="333333"/>
                </a:solidFill>
                <a:effectLst/>
                <a:latin typeface="CiscoSansTTLight"/>
              </a:rPr>
              <a:t>Use cryptographic hash functions in the following situations:</a:t>
            </a:r>
          </a:p>
          <a:p>
            <a:pPr algn="l">
              <a:buFont typeface="Arial" panose="020B0604020202020204" pitchFamily="34" charset="0"/>
              <a:buChar char="•"/>
            </a:pPr>
            <a:r>
              <a:rPr lang="en-US" b="0" i="0" dirty="0">
                <a:solidFill>
                  <a:srgbClr val="333333"/>
                </a:solidFill>
                <a:effectLst/>
                <a:latin typeface="CiscoSansTTLight"/>
              </a:rPr>
              <a:t>To provide proof of authenticity when it is used with a symmetric secret authentication key, such as IP Security (IPsec) or routing protocol authentication</a:t>
            </a:r>
          </a:p>
          <a:p>
            <a:pPr algn="l">
              <a:buFont typeface="Arial" panose="020B0604020202020204" pitchFamily="34" charset="0"/>
              <a:buChar char="•"/>
            </a:pPr>
            <a:r>
              <a:rPr lang="en-US" b="0" i="0" dirty="0">
                <a:solidFill>
                  <a:srgbClr val="333333"/>
                </a:solidFill>
                <a:effectLst/>
                <a:latin typeface="CiscoSansTTLight"/>
              </a:rPr>
              <a:t>To provide authentication by generating one-time and one-way responses to challenges in authentication protocols</a:t>
            </a:r>
          </a:p>
          <a:p>
            <a:pPr algn="l">
              <a:buFont typeface="Arial" panose="020B0604020202020204" pitchFamily="34" charset="0"/>
              <a:buChar char="•"/>
            </a:pPr>
            <a:r>
              <a:rPr lang="en-US" b="0" i="0" dirty="0">
                <a:solidFill>
                  <a:srgbClr val="333333"/>
                </a:solidFill>
                <a:effectLst/>
                <a:latin typeface="CiscoSansTTLight"/>
              </a:rPr>
              <a:t>To provide message integrity check proof, such as those used in digitally signed contracts, and public key infrastructure (PKI) certificates, like those accepted when accessing a secure site using a browser</a:t>
            </a:r>
          </a:p>
          <a:p>
            <a:pPr algn="l"/>
            <a:r>
              <a:rPr lang="en-US" b="0" i="0" dirty="0">
                <a:solidFill>
                  <a:srgbClr val="333333"/>
                </a:solidFill>
                <a:effectLst/>
                <a:latin typeface="CiscoSansTTLight"/>
              </a:rPr>
              <a:t>When choosing a hashing algorithm, use SHA-256 or higher as they are currently the most secure. Avoid SHA-1 and MD5 due to the discovery of security flaws. In production networks, implement SHA-256 or higher.</a:t>
            </a:r>
          </a:p>
          <a:p>
            <a:pPr algn="l"/>
            <a:r>
              <a:rPr lang="en-US" b="0" i="0" dirty="0">
                <a:solidFill>
                  <a:srgbClr val="333333"/>
                </a:solidFill>
                <a:effectLst/>
                <a:latin typeface="CiscoSansTTLight"/>
              </a:rPr>
              <a:t>While hashing can detect accidental changes, it cannot guard against deliberate changes. There is no unique identifying information from the sender in the hashing procedure. This means that anyone can compute a hash for any data, as long as they have the correct hash function. For example, when a message traverses the network, a potential attacker could intercept the message, change it, recalculate the hash, and append the hash to the message. The receiving device will only validate against whatever hash is appended. Therefore, hashing is vulnerable to man-in-the-middle attacks and does not provide security to transmitted data.</a:t>
            </a:r>
          </a:p>
          <a:p>
            <a:endParaRPr lang="en-US" dirty="0"/>
          </a:p>
        </p:txBody>
      </p:sp>
    </p:spTree>
    <p:extLst>
      <p:ext uri="{BB962C8B-B14F-4D97-AF65-F5344CB8AC3E}">
        <p14:creationId xmlns:p14="http://schemas.microsoft.com/office/powerpoint/2010/main" val="2171135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A93F-F1AD-F5E8-BB54-6A46B20489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CE3B98-1D88-1744-7EF5-70D425232F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50FFFDF-A164-DDA3-D2F4-69BF149162EC}"/>
              </a:ext>
            </a:extLst>
          </p:cNvPr>
          <p:cNvPicPr>
            <a:picLocks noChangeAspect="1"/>
          </p:cNvPicPr>
          <p:nvPr/>
        </p:nvPicPr>
        <p:blipFill>
          <a:blip r:embed="rId2"/>
          <a:stretch>
            <a:fillRect/>
          </a:stretch>
        </p:blipFill>
        <p:spPr>
          <a:xfrm>
            <a:off x="1255982" y="365125"/>
            <a:ext cx="8632603" cy="6415054"/>
          </a:xfrm>
          <a:prstGeom prst="rect">
            <a:avLst/>
          </a:prstGeom>
        </p:spPr>
      </p:pic>
    </p:spTree>
    <p:extLst>
      <p:ext uri="{BB962C8B-B14F-4D97-AF65-F5344CB8AC3E}">
        <p14:creationId xmlns:p14="http://schemas.microsoft.com/office/powerpoint/2010/main" val="2328455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D150-FEAF-F073-6463-DD9959034095}"/>
              </a:ext>
            </a:extLst>
          </p:cNvPr>
          <p:cNvSpPr>
            <a:spLocks noGrp="1"/>
          </p:cNvSpPr>
          <p:nvPr>
            <p:ph type="title"/>
          </p:nvPr>
        </p:nvSpPr>
        <p:spPr/>
        <p:txBody>
          <a:bodyPr/>
          <a:lstStyle/>
          <a:p>
            <a:r>
              <a:rPr lang="en-US" b="0" i="0" dirty="0">
                <a:solidFill>
                  <a:srgbClr val="000000"/>
                </a:solidFill>
                <a:effectLst/>
                <a:latin typeface="CiscoSansTTThin"/>
              </a:rPr>
              <a:t>Cracking Hashes</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34516DAD-4992-F1C8-82E1-0A3272AF9147}"/>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CiscoSansTTLight"/>
              </a:rPr>
              <a:t>To crack a hash, an attacker must guess the password. The top two attacks used to guess passwords are dictionary and brute-force attacks.</a:t>
            </a:r>
          </a:p>
          <a:p>
            <a:pPr algn="l"/>
            <a:r>
              <a:rPr lang="en-US" b="0" i="0" dirty="0">
                <a:solidFill>
                  <a:srgbClr val="333333"/>
                </a:solidFill>
                <a:effectLst/>
                <a:latin typeface="CiscoSansTTLight"/>
              </a:rPr>
              <a:t>A dictionary attack uses a file containing common words, phrases, and passwords. The file has the hashes calculated. A dictionary attack compares the hashes in the file with the password hashes. If a hash matches, the attacker will know a group of potentially good passwords.</a:t>
            </a:r>
          </a:p>
          <a:p>
            <a:pPr algn="l"/>
            <a:r>
              <a:rPr lang="en-US" b="0" i="0" dirty="0">
                <a:solidFill>
                  <a:srgbClr val="333333"/>
                </a:solidFill>
                <a:effectLst/>
                <a:latin typeface="CiscoSansTTLight"/>
              </a:rPr>
              <a:t>A brute-force attack attempts every possible combination of characters up to a given length. A brute-force attack takes a lot of processor time, but it is just a matter of time before this method discovers the password. Passwords need to be long enough to make the time it takes to execute a brute-force attack too long to be worthwhile. Hashing passwords makes it more difficult for the criminal to retrieve those passwords.</a:t>
            </a:r>
          </a:p>
          <a:p>
            <a:endParaRPr lang="en-US" dirty="0"/>
          </a:p>
        </p:txBody>
      </p:sp>
    </p:spTree>
    <p:extLst>
      <p:ext uri="{BB962C8B-B14F-4D97-AF65-F5344CB8AC3E}">
        <p14:creationId xmlns:p14="http://schemas.microsoft.com/office/powerpoint/2010/main" val="3002923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1CF6-DA1F-B6E9-1311-B9267107F5EC}"/>
              </a:ext>
            </a:extLst>
          </p:cNvPr>
          <p:cNvSpPr>
            <a:spLocks noGrp="1"/>
          </p:cNvSpPr>
          <p:nvPr>
            <p:ph type="title"/>
          </p:nvPr>
        </p:nvSpPr>
        <p:spPr/>
        <p:txBody>
          <a:bodyPr/>
          <a:lstStyle/>
          <a:p>
            <a:r>
              <a:rPr lang="en-US" b="0" i="0" dirty="0">
                <a:solidFill>
                  <a:srgbClr val="000000"/>
                </a:solidFill>
                <a:effectLst/>
                <a:latin typeface="CiscoSansTTThin"/>
              </a:rPr>
              <a:t>What is Salting?</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6D927BD0-10AE-6710-39CA-3AFCD9139585}"/>
              </a:ext>
            </a:extLst>
          </p:cNvPr>
          <p:cNvSpPr>
            <a:spLocks noGrp="1"/>
          </p:cNvSpPr>
          <p:nvPr>
            <p:ph idx="1"/>
          </p:nvPr>
        </p:nvSpPr>
        <p:spPr>
          <a:xfrm>
            <a:off x="838200" y="1825625"/>
            <a:ext cx="10515600" cy="4828094"/>
          </a:xfrm>
        </p:spPr>
        <p:txBody>
          <a:bodyPr/>
          <a:lstStyle/>
          <a:p>
            <a:pPr algn="l"/>
            <a:r>
              <a:rPr lang="en-US" b="0" i="0" dirty="0">
                <a:solidFill>
                  <a:srgbClr val="333333"/>
                </a:solidFill>
                <a:effectLst/>
                <a:latin typeface="CiscoSansTTLight"/>
              </a:rPr>
              <a:t>Salting makes password hashing more secure. If two users have the same password, they will also have the same password hashes. A salt, which is a random string of characters, is an additional input to the password before hashing. This creates a different hash result for the two passwords. A database stores both the hash and the salt.</a:t>
            </a:r>
          </a:p>
          <a:p>
            <a:endParaRPr lang="en-US" dirty="0"/>
          </a:p>
        </p:txBody>
      </p:sp>
    </p:spTree>
    <p:extLst>
      <p:ext uri="{BB962C8B-B14F-4D97-AF65-F5344CB8AC3E}">
        <p14:creationId xmlns:p14="http://schemas.microsoft.com/office/powerpoint/2010/main" val="1270085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90F8-9D45-424C-19F1-0E24C708F8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88F2BC-2059-4885-5440-A702C55B6F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28B6CA-6FE1-053B-3718-76A903E2FC95}"/>
              </a:ext>
            </a:extLst>
          </p:cNvPr>
          <p:cNvPicPr>
            <a:picLocks noChangeAspect="1"/>
          </p:cNvPicPr>
          <p:nvPr/>
        </p:nvPicPr>
        <p:blipFill>
          <a:blip r:embed="rId2"/>
          <a:stretch>
            <a:fillRect/>
          </a:stretch>
        </p:blipFill>
        <p:spPr>
          <a:xfrm>
            <a:off x="1660086" y="236604"/>
            <a:ext cx="7736834" cy="6531653"/>
          </a:xfrm>
          <a:prstGeom prst="rect">
            <a:avLst/>
          </a:prstGeom>
        </p:spPr>
      </p:pic>
    </p:spTree>
    <p:extLst>
      <p:ext uri="{BB962C8B-B14F-4D97-AF65-F5344CB8AC3E}">
        <p14:creationId xmlns:p14="http://schemas.microsoft.com/office/powerpoint/2010/main" val="306583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6E8B-C52D-AE2B-4361-23F748971EBD}"/>
              </a:ext>
            </a:extLst>
          </p:cNvPr>
          <p:cNvSpPr>
            <a:spLocks noGrp="1"/>
          </p:cNvSpPr>
          <p:nvPr>
            <p:ph type="title"/>
          </p:nvPr>
        </p:nvSpPr>
        <p:spPr/>
        <p:txBody>
          <a:bodyPr/>
          <a:lstStyle/>
          <a:p>
            <a:r>
              <a:rPr lang="en-US" b="0" i="0" dirty="0">
                <a:solidFill>
                  <a:srgbClr val="000000"/>
                </a:solidFill>
                <a:effectLst/>
                <a:latin typeface="CiscoSansTTThin"/>
              </a:rPr>
              <a:t>Preventing Attacks</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BA87EBDD-ACD9-22B1-0447-5428E94BB47C}"/>
              </a:ext>
            </a:extLst>
          </p:cNvPr>
          <p:cNvSpPr>
            <a:spLocks noGrp="1"/>
          </p:cNvSpPr>
          <p:nvPr>
            <p:ph idx="1"/>
          </p:nvPr>
        </p:nvSpPr>
        <p:spPr/>
        <p:txBody>
          <a:bodyPr>
            <a:normAutofit fontScale="70000" lnSpcReduction="20000"/>
          </a:bodyPr>
          <a:lstStyle/>
          <a:p>
            <a:pPr algn="l"/>
            <a:r>
              <a:rPr lang="en-US" b="0" i="0" dirty="0">
                <a:solidFill>
                  <a:srgbClr val="333333"/>
                </a:solidFill>
                <a:effectLst/>
                <a:latin typeface="CiscoSansTTLight"/>
              </a:rPr>
              <a:t>Salting prevents an attacker from using a dictionary attack to try to guess passwords. Salting also makes it impossible to use lookup tables and rainbow tables to crack a hash.</a:t>
            </a:r>
          </a:p>
          <a:p>
            <a:pPr algn="l"/>
            <a:r>
              <a:rPr lang="en-US" b="1" i="0" dirty="0">
                <a:solidFill>
                  <a:srgbClr val="333333"/>
                </a:solidFill>
                <a:effectLst/>
                <a:latin typeface="CiscoSansTTLight"/>
              </a:rPr>
              <a:t>Lookup Tables</a:t>
            </a:r>
            <a:endParaRPr lang="en-US" b="0" i="0" dirty="0">
              <a:solidFill>
                <a:srgbClr val="333333"/>
              </a:solidFill>
              <a:effectLst/>
              <a:latin typeface="CiscoSansTTLight"/>
            </a:endParaRPr>
          </a:p>
          <a:p>
            <a:pPr algn="l"/>
            <a:r>
              <a:rPr lang="en-US" b="0" i="0" dirty="0">
                <a:solidFill>
                  <a:srgbClr val="333333"/>
                </a:solidFill>
                <a:effectLst/>
                <a:latin typeface="CiscoSansTTLight"/>
              </a:rPr>
              <a:t>A lookup table stores the pre-computed hashes of passwords in a password dictionary along with the corresponding password. A lookup table is a data structure that processes hundreds of hash lookups per second. Click </a:t>
            </a:r>
            <a:r>
              <a:rPr lang="en-US" b="0" i="0" u="none" strike="noStrike" dirty="0">
                <a:solidFill>
                  <a:srgbClr val="167FAC"/>
                </a:solidFill>
                <a:effectLst/>
                <a:latin typeface="CiscoSansTTLight"/>
                <a:hlinkClick r:id="rId2"/>
              </a:rPr>
              <a:t>here</a:t>
            </a:r>
            <a:r>
              <a:rPr lang="en-US" b="0" i="0" dirty="0">
                <a:solidFill>
                  <a:srgbClr val="333333"/>
                </a:solidFill>
                <a:effectLst/>
                <a:latin typeface="CiscoSansTTLight"/>
              </a:rPr>
              <a:t> to see how fast a lookup table can crack a hash.</a:t>
            </a:r>
          </a:p>
          <a:p>
            <a:pPr algn="l"/>
            <a:r>
              <a:rPr lang="en-US" b="1" i="0" dirty="0">
                <a:solidFill>
                  <a:srgbClr val="333333"/>
                </a:solidFill>
                <a:effectLst/>
                <a:latin typeface="CiscoSansTTLight"/>
              </a:rPr>
              <a:t>Reverse Lookup Tables</a:t>
            </a:r>
            <a:endParaRPr lang="en-US" b="0" i="0" dirty="0">
              <a:solidFill>
                <a:srgbClr val="333333"/>
              </a:solidFill>
              <a:effectLst/>
              <a:latin typeface="CiscoSansTTLight"/>
            </a:endParaRPr>
          </a:p>
          <a:p>
            <a:pPr algn="l"/>
            <a:r>
              <a:rPr lang="en-US" b="0" i="0" dirty="0">
                <a:solidFill>
                  <a:srgbClr val="333333"/>
                </a:solidFill>
                <a:effectLst/>
                <a:latin typeface="CiscoSansTTLight"/>
              </a:rPr>
              <a:t>This attack allows the cybercriminal to launch a dictionary or brute-force attack on many hashes without the pre-computed lookup table. The cybercriminal creates a lookup table that plots each password hash from the breached account database to a list of users. The cybercriminal hashes each password guess and uses the lookup table to get a list of users whose password matched the cybercriminal’s guess, as shown in the figure. Since many users have the same password, the attack works well.</a:t>
            </a:r>
          </a:p>
          <a:p>
            <a:pPr algn="l"/>
            <a:r>
              <a:rPr lang="en-US" b="1" i="0" dirty="0">
                <a:solidFill>
                  <a:srgbClr val="333333"/>
                </a:solidFill>
                <a:effectLst/>
                <a:latin typeface="CiscoSansTTLight"/>
              </a:rPr>
              <a:t>Rainbow Tables</a:t>
            </a:r>
            <a:endParaRPr lang="en-US" b="0" i="0" dirty="0">
              <a:solidFill>
                <a:srgbClr val="333333"/>
              </a:solidFill>
              <a:effectLst/>
              <a:latin typeface="CiscoSansTTLight"/>
            </a:endParaRPr>
          </a:p>
          <a:p>
            <a:pPr algn="l"/>
            <a:r>
              <a:rPr lang="en-US" b="0" i="0" dirty="0">
                <a:solidFill>
                  <a:srgbClr val="333333"/>
                </a:solidFill>
                <a:effectLst/>
                <a:latin typeface="CiscoSansTTLight"/>
              </a:rPr>
              <a:t>Rainbow tables sacrifice hash-cracking speed to make the lookup tables smaller. A smaller table means that the table can store the solutions to more hashes in the same amount of space.</a:t>
            </a:r>
          </a:p>
          <a:p>
            <a:endParaRPr lang="en-US" dirty="0"/>
          </a:p>
        </p:txBody>
      </p:sp>
    </p:spTree>
    <p:extLst>
      <p:ext uri="{BB962C8B-B14F-4D97-AF65-F5344CB8AC3E}">
        <p14:creationId xmlns:p14="http://schemas.microsoft.com/office/powerpoint/2010/main" val="1695956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1819-21DF-7CA5-635A-53B2E8056F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59ECC8-59D7-426E-E0C1-283449CAEE9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3DB23E8-67C5-7B6D-699B-287603398A3E}"/>
              </a:ext>
            </a:extLst>
          </p:cNvPr>
          <p:cNvPicPr>
            <a:picLocks noChangeAspect="1"/>
          </p:cNvPicPr>
          <p:nvPr/>
        </p:nvPicPr>
        <p:blipFill>
          <a:blip r:embed="rId2"/>
          <a:stretch>
            <a:fillRect/>
          </a:stretch>
        </p:blipFill>
        <p:spPr>
          <a:xfrm>
            <a:off x="711740" y="1027906"/>
            <a:ext cx="10572530" cy="4777599"/>
          </a:xfrm>
          <a:prstGeom prst="rect">
            <a:avLst/>
          </a:prstGeom>
        </p:spPr>
      </p:pic>
    </p:spTree>
    <p:extLst>
      <p:ext uri="{BB962C8B-B14F-4D97-AF65-F5344CB8AC3E}">
        <p14:creationId xmlns:p14="http://schemas.microsoft.com/office/powerpoint/2010/main" val="206640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7695-C32F-0C16-766E-69DABD981436}"/>
              </a:ext>
            </a:extLst>
          </p:cNvPr>
          <p:cNvSpPr>
            <a:spLocks noGrp="1"/>
          </p:cNvSpPr>
          <p:nvPr>
            <p:ph type="title"/>
          </p:nvPr>
        </p:nvSpPr>
        <p:spPr/>
        <p:txBody>
          <a:bodyPr/>
          <a:lstStyle/>
          <a:p>
            <a:r>
              <a:rPr lang="en-US" b="1" dirty="0"/>
              <a:t>The Art of Ensuring Integrity</a:t>
            </a:r>
            <a:br>
              <a:rPr lang="en-US" b="1" dirty="0"/>
            </a:br>
            <a:endParaRPr lang="en-US" dirty="0"/>
          </a:p>
        </p:txBody>
      </p:sp>
      <p:sp>
        <p:nvSpPr>
          <p:cNvPr id="3" name="Content Placeholder 2">
            <a:extLst>
              <a:ext uri="{FF2B5EF4-FFF2-40B4-BE49-F238E27FC236}">
                <a16:creationId xmlns:a16="http://schemas.microsoft.com/office/drawing/2014/main" id="{2AF2B2B1-977A-47AB-409E-B8E2DCBF3D4A}"/>
              </a:ext>
            </a:extLst>
          </p:cNvPr>
          <p:cNvSpPr>
            <a:spLocks noGrp="1"/>
          </p:cNvSpPr>
          <p:nvPr>
            <p:ph idx="1"/>
          </p:nvPr>
        </p:nvSpPr>
        <p:spPr/>
        <p:txBody>
          <a:bodyPr/>
          <a:lstStyle/>
          <a:p>
            <a:r>
              <a:rPr lang="en-US" dirty="0"/>
              <a:t>Integrity ensures that data remains unchanged and trustworthy by anyone or anything over its entire life cycle.</a:t>
            </a:r>
          </a:p>
          <a:p>
            <a:r>
              <a:rPr lang="en-US" dirty="0"/>
              <a:t>Users need to know that their data remains unchanged while at rest or in transit.</a:t>
            </a:r>
          </a:p>
        </p:txBody>
      </p:sp>
    </p:spTree>
    <p:extLst>
      <p:ext uri="{BB962C8B-B14F-4D97-AF65-F5344CB8AC3E}">
        <p14:creationId xmlns:p14="http://schemas.microsoft.com/office/powerpoint/2010/main" val="1890012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51F2-CB77-9353-F6D1-E2EC86F6F78A}"/>
              </a:ext>
            </a:extLst>
          </p:cNvPr>
          <p:cNvSpPr>
            <a:spLocks noGrp="1"/>
          </p:cNvSpPr>
          <p:nvPr>
            <p:ph type="title"/>
          </p:nvPr>
        </p:nvSpPr>
        <p:spPr>
          <a:xfrm>
            <a:off x="838200" y="365126"/>
            <a:ext cx="10515600" cy="928654"/>
          </a:xfrm>
        </p:spPr>
        <p:txBody>
          <a:bodyPr>
            <a:normAutofit fontScale="90000"/>
          </a:bodyPr>
          <a:lstStyle/>
          <a:p>
            <a:r>
              <a:rPr lang="en-US" b="0" i="0" dirty="0">
                <a:solidFill>
                  <a:srgbClr val="000000"/>
                </a:solidFill>
                <a:effectLst/>
                <a:latin typeface="CiscoSansTTThin"/>
              </a:rPr>
              <a:t>Implementing Salting</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BE1AF0AD-3A6D-7C90-C813-68D5094AC6CF}"/>
              </a:ext>
            </a:extLst>
          </p:cNvPr>
          <p:cNvSpPr>
            <a:spLocks noGrp="1"/>
          </p:cNvSpPr>
          <p:nvPr>
            <p:ph idx="1"/>
          </p:nvPr>
        </p:nvSpPr>
        <p:spPr>
          <a:xfrm>
            <a:off x="838200" y="1368424"/>
            <a:ext cx="10515600" cy="4691907"/>
          </a:xfrm>
        </p:spPr>
        <p:txBody>
          <a:bodyPr>
            <a:normAutofit fontScale="85000" lnSpcReduction="20000"/>
          </a:bodyPr>
          <a:lstStyle/>
          <a:p>
            <a:pPr algn="l"/>
            <a:r>
              <a:rPr lang="en-US" b="0" i="0" dirty="0">
                <a:solidFill>
                  <a:srgbClr val="333333"/>
                </a:solidFill>
                <a:effectLst/>
                <a:latin typeface="CiscoSansTTLight"/>
              </a:rPr>
              <a:t>A Cryptographically Secure Pseudo-Random Number Generator (CSPRNG) is the best choice to generate salt. CSPRNGs generate a random number that has a high level of randomness and is completely unpredictable, so it is cryptographically secure.</a:t>
            </a:r>
          </a:p>
          <a:p>
            <a:pPr algn="l"/>
            <a:r>
              <a:rPr lang="en-US" b="0" i="0" dirty="0">
                <a:solidFill>
                  <a:srgbClr val="333333"/>
                </a:solidFill>
                <a:effectLst/>
                <a:latin typeface="CiscoSansTTLight"/>
              </a:rPr>
              <a:t>To implement salting successfully, use the following recommendations:</a:t>
            </a:r>
          </a:p>
          <a:p>
            <a:pPr algn="l">
              <a:buFont typeface="Arial" panose="020B0604020202020204" pitchFamily="34" charset="0"/>
              <a:buChar char="•"/>
            </a:pPr>
            <a:r>
              <a:rPr lang="en-US" b="0" i="0" dirty="0">
                <a:solidFill>
                  <a:srgbClr val="333333"/>
                </a:solidFill>
                <a:effectLst/>
                <a:latin typeface="CiscoSansTTLight"/>
              </a:rPr>
              <a:t>The salt needs to be unique for every user password.</a:t>
            </a:r>
          </a:p>
          <a:p>
            <a:pPr algn="l">
              <a:buFont typeface="Arial" panose="020B0604020202020204" pitchFamily="34" charset="0"/>
              <a:buChar char="•"/>
            </a:pPr>
            <a:r>
              <a:rPr lang="en-US" b="0" i="0" dirty="0">
                <a:solidFill>
                  <a:srgbClr val="333333"/>
                </a:solidFill>
                <a:effectLst/>
                <a:latin typeface="CiscoSansTTLight"/>
              </a:rPr>
              <a:t>Never reuse a salt.</a:t>
            </a:r>
          </a:p>
          <a:p>
            <a:pPr algn="l">
              <a:buFont typeface="Arial" panose="020B0604020202020204" pitchFamily="34" charset="0"/>
              <a:buChar char="•"/>
            </a:pPr>
            <a:r>
              <a:rPr lang="en-US" b="0" i="0" dirty="0">
                <a:solidFill>
                  <a:srgbClr val="333333"/>
                </a:solidFill>
                <a:effectLst/>
                <a:latin typeface="CiscoSansTTLight"/>
              </a:rPr>
              <a:t>The length of the salt should match the length of the hash function’s output.</a:t>
            </a:r>
          </a:p>
          <a:p>
            <a:pPr algn="l">
              <a:buFont typeface="Arial" panose="020B0604020202020204" pitchFamily="34" charset="0"/>
              <a:buChar char="•"/>
            </a:pPr>
            <a:r>
              <a:rPr lang="en-US" b="0" i="0" dirty="0">
                <a:solidFill>
                  <a:srgbClr val="333333"/>
                </a:solidFill>
                <a:effectLst/>
                <a:latin typeface="CiscoSansTTLight"/>
              </a:rPr>
              <a:t>Always hash on the server in a web application.</a:t>
            </a:r>
          </a:p>
          <a:p>
            <a:pPr algn="l"/>
            <a:r>
              <a:rPr lang="en-US" b="0" i="0" dirty="0">
                <a:solidFill>
                  <a:srgbClr val="333333"/>
                </a:solidFill>
                <a:effectLst/>
                <a:latin typeface="CiscoSansTTLight"/>
              </a:rPr>
              <a:t>Using a technique called key stretching will also help to protect against attack. Key stretching makes the hash function very slowly. This prevents high-end hardware that can compute billions of hashes per second less effective.</a:t>
            </a:r>
          </a:p>
          <a:p>
            <a:pPr algn="l"/>
            <a:r>
              <a:rPr lang="en-US" b="0" i="0" dirty="0">
                <a:solidFill>
                  <a:srgbClr val="333333"/>
                </a:solidFill>
                <a:effectLst/>
                <a:latin typeface="CiscoSansTTLight"/>
              </a:rPr>
              <a:t>The steps a database application uses to store and validate a salted password are shown in the figure.</a:t>
            </a:r>
          </a:p>
          <a:p>
            <a:endParaRPr lang="en-US" dirty="0"/>
          </a:p>
        </p:txBody>
      </p:sp>
    </p:spTree>
    <p:extLst>
      <p:ext uri="{BB962C8B-B14F-4D97-AF65-F5344CB8AC3E}">
        <p14:creationId xmlns:p14="http://schemas.microsoft.com/office/powerpoint/2010/main" val="2682289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7DC0-C470-1698-E47E-BF11D85686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F7081C-8587-3A18-27CA-9B3A754D5E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49BD7C9-B05B-AE89-74B9-0604720C44BB}"/>
              </a:ext>
            </a:extLst>
          </p:cNvPr>
          <p:cNvPicPr>
            <a:picLocks noChangeAspect="1"/>
          </p:cNvPicPr>
          <p:nvPr/>
        </p:nvPicPr>
        <p:blipFill>
          <a:blip r:embed="rId2"/>
          <a:stretch>
            <a:fillRect/>
          </a:stretch>
        </p:blipFill>
        <p:spPr>
          <a:xfrm>
            <a:off x="918149" y="365125"/>
            <a:ext cx="9756468" cy="5811838"/>
          </a:xfrm>
          <a:prstGeom prst="rect">
            <a:avLst/>
          </a:prstGeom>
        </p:spPr>
      </p:pic>
    </p:spTree>
    <p:extLst>
      <p:ext uri="{BB962C8B-B14F-4D97-AF65-F5344CB8AC3E}">
        <p14:creationId xmlns:p14="http://schemas.microsoft.com/office/powerpoint/2010/main" val="536492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6549-1B98-5FA7-F4AE-ED63F5E52672}"/>
              </a:ext>
            </a:extLst>
          </p:cNvPr>
          <p:cNvSpPr>
            <a:spLocks noGrp="1"/>
          </p:cNvSpPr>
          <p:nvPr>
            <p:ph type="title"/>
          </p:nvPr>
        </p:nvSpPr>
        <p:spPr/>
        <p:txBody>
          <a:bodyPr/>
          <a:lstStyle/>
          <a:p>
            <a:r>
              <a:rPr lang="en-US" b="0" i="0" dirty="0">
                <a:solidFill>
                  <a:srgbClr val="000000"/>
                </a:solidFill>
                <a:effectLst/>
                <a:latin typeface="CiscoSansTTThin"/>
              </a:rPr>
              <a:t>What is an HMAC?</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C8BD4E97-7F62-ACB7-A9E6-C1CB0B81D67C}"/>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CiscoSansTTLight"/>
              </a:rPr>
              <a:t>The next step in preventing a cybercriminal from launching a dictionary or brute-force attack on a hash is to add a secret key to the hash. Only the person who knows the hash can validate a password. One way to do this is to include the secret key in the hash using a hash algorithm called keyed-hash message authentication code (HMAC or KHMAC). HMACs use an additional secret key as input to the hash function. The use of HMAC goes a step further than just integrity assurance by adding authentication.</a:t>
            </a:r>
          </a:p>
          <a:p>
            <a:pPr algn="l"/>
            <a:r>
              <a:rPr lang="en-US" b="0" i="0" dirty="0">
                <a:solidFill>
                  <a:srgbClr val="333333"/>
                </a:solidFill>
                <a:effectLst/>
                <a:latin typeface="CiscoSansTTLight"/>
              </a:rPr>
              <a:t>Only the sender and the receiver know the secret key, and the output of the hash function now depends on the input data and the secret key. Only parties who have access to that secret key can compute the digest of an HMAC function. This characteristic defeats man-in-the-middle attacks and provides authentication of the data origin.</a:t>
            </a:r>
          </a:p>
          <a:p>
            <a:endParaRPr lang="en-US" dirty="0"/>
          </a:p>
        </p:txBody>
      </p:sp>
    </p:spTree>
    <p:extLst>
      <p:ext uri="{BB962C8B-B14F-4D97-AF65-F5344CB8AC3E}">
        <p14:creationId xmlns:p14="http://schemas.microsoft.com/office/powerpoint/2010/main" val="762903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7292-7721-A48C-F426-0B2E6AA7BC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91911F-B57E-430F-099D-DABE2627BDF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0E5C2F8-C535-AEEB-4E9B-51E8359E96FF}"/>
              </a:ext>
            </a:extLst>
          </p:cNvPr>
          <p:cNvPicPr>
            <a:picLocks noChangeAspect="1"/>
          </p:cNvPicPr>
          <p:nvPr/>
        </p:nvPicPr>
        <p:blipFill>
          <a:blip r:embed="rId2"/>
          <a:stretch>
            <a:fillRect/>
          </a:stretch>
        </p:blipFill>
        <p:spPr>
          <a:xfrm>
            <a:off x="2245569" y="365125"/>
            <a:ext cx="6431504" cy="6313495"/>
          </a:xfrm>
          <a:prstGeom prst="rect">
            <a:avLst/>
          </a:prstGeom>
        </p:spPr>
      </p:pic>
    </p:spTree>
    <p:extLst>
      <p:ext uri="{BB962C8B-B14F-4D97-AF65-F5344CB8AC3E}">
        <p14:creationId xmlns:p14="http://schemas.microsoft.com/office/powerpoint/2010/main" val="40931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1B443-F069-E97A-99CC-F6420E60F1DF}"/>
              </a:ext>
            </a:extLst>
          </p:cNvPr>
          <p:cNvSpPr>
            <a:spLocks noGrp="1"/>
          </p:cNvSpPr>
          <p:nvPr>
            <p:ph type="title"/>
          </p:nvPr>
        </p:nvSpPr>
        <p:spPr>
          <a:xfrm>
            <a:off x="838200" y="365125"/>
            <a:ext cx="10515600" cy="957837"/>
          </a:xfrm>
        </p:spPr>
        <p:txBody>
          <a:bodyPr>
            <a:normAutofit fontScale="90000"/>
          </a:bodyPr>
          <a:lstStyle/>
          <a:p>
            <a:r>
              <a:rPr lang="en-US" b="0" i="0" dirty="0">
                <a:solidFill>
                  <a:srgbClr val="000000"/>
                </a:solidFill>
                <a:effectLst/>
                <a:latin typeface="CiscoSansTTThin"/>
              </a:rPr>
              <a:t>HMAC Operation</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34C04559-F566-FA8C-63A9-DE2794A2BAE6}"/>
              </a:ext>
            </a:extLst>
          </p:cNvPr>
          <p:cNvSpPr>
            <a:spLocks noGrp="1"/>
          </p:cNvSpPr>
          <p:nvPr>
            <p:ph idx="1"/>
          </p:nvPr>
        </p:nvSpPr>
        <p:spPr>
          <a:xfrm>
            <a:off x="740923" y="1397608"/>
            <a:ext cx="10515600" cy="4351338"/>
          </a:xfrm>
        </p:spPr>
        <p:txBody>
          <a:bodyPr>
            <a:normAutofit fontScale="92500" lnSpcReduction="20000"/>
          </a:bodyPr>
          <a:lstStyle/>
          <a:p>
            <a:pPr algn="l"/>
            <a:r>
              <a:rPr lang="en-US" b="0" i="0" dirty="0">
                <a:solidFill>
                  <a:srgbClr val="333333"/>
                </a:solidFill>
                <a:effectLst/>
                <a:latin typeface="CiscoSansTTLight"/>
              </a:rPr>
              <a:t>Consider an example where a sender wants to ensure that a message remains unchanged in transit and wants to provide a way for the receiver to authenticate the origin of the message.</a:t>
            </a:r>
          </a:p>
          <a:p>
            <a:pPr algn="l"/>
            <a:r>
              <a:rPr lang="en-US" b="0" i="0" dirty="0">
                <a:solidFill>
                  <a:srgbClr val="333333"/>
                </a:solidFill>
                <a:effectLst/>
                <a:latin typeface="CiscoSansTTLight"/>
              </a:rPr>
              <a:t>As shown in Figure 1, the sending device inputs data (such as Terry Smith’s pay of $100 and the secret key) into the hashing algorithm and calculates the fixed-length HMAC digest or fingerprint. The receiver gets the authenticated fingerprint attached to the message.</a:t>
            </a:r>
          </a:p>
          <a:p>
            <a:pPr algn="l"/>
            <a:r>
              <a:rPr lang="en-US" b="0" i="0" dirty="0">
                <a:solidFill>
                  <a:srgbClr val="333333"/>
                </a:solidFill>
                <a:effectLst/>
                <a:latin typeface="CiscoSansTTLight"/>
              </a:rPr>
              <a:t>In Figure 2, the receiving device removes the fingerprint from the message and uses the plaintext message with its secret key as input to the same hashing function. If the receiving device calculates a fingerprint equal to the fingerprint sent, the message is still in its original form. Additionally, the receiver knows the origin of the message because only the sender possesses a copy of the shared secret key. The HMAC function proved the authenticity of the message.</a:t>
            </a:r>
          </a:p>
          <a:p>
            <a:endParaRPr lang="en-US" dirty="0"/>
          </a:p>
        </p:txBody>
      </p:sp>
    </p:spTree>
    <p:extLst>
      <p:ext uri="{BB962C8B-B14F-4D97-AF65-F5344CB8AC3E}">
        <p14:creationId xmlns:p14="http://schemas.microsoft.com/office/powerpoint/2010/main" val="952982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132F-2EE8-84A6-EE8A-CB4354249C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3CA825-2592-A972-B43B-8F2362680C5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70EB272-C28F-10AC-1316-5F9EDFB245F0}"/>
              </a:ext>
            </a:extLst>
          </p:cNvPr>
          <p:cNvPicPr>
            <a:picLocks noChangeAspect="1"/>
          </p:cNvPicPr>
          <p:nvPr/>
        </p:nvPicPr>
        <p:blipFill>
          <a:blip r:embed="rId3"/>
          <a:stretch>
            <a:fillRect/>
          </a:stretch>
        </p:blipFill>
        <p:spPr>
          <a:xfrm>
            <a:off x="0" y="442946"/>
            <a:ext cx="7684851" cy="6127750"/>
          </a:xfrm>
          <a:prstGeom prst="rect">
            <a:avLst/>
          </a:prstGeom>
        </p:spPr>
      </p:pic>
      <p:pic>
        <p:nvPicPr>
          <p:cNvPr id="7" name="Picture 6">
            <a:extLst>
              <a:ext uri="{FF2B5EF4-FFF2-40B4-BE49-F238E27FC236}">
                <a16:creationId xmlns:a16="http://schemas.microsoft.com/office/drawing/2014/main" id="{D421469C-B38D-7250-D717-D04D905484F2}"/>
              </a:ext>
            </a:extLst>
          </p:cNvPr>
          <p:cNvPicPr>
            <a:picLocks noChangeAspect="1"/>
          </p:cNvPicPr>
          <p:nvPr/>
        </p:nvPicPr>
        <p:blipFill>
          <a:blip r:embed="rId4"/>
          <a:stretch>
            <a:fillRect/>
          </a:stretch>
        </p:blipFill>
        <p:spPr>
          <a:xfrm>
            <a:off x="5997406" y="365124"/>
            <a:ext cx="5819775" cy="6205571"/>
          </a:xfrm>
          <a:prstGeom prst="rect">
            <a:avLst/>
          </a:prstGeom>
        </p:spPr>
      </p:pic>
    </p:spTree>
    <p:extLst>
      <p:ext uri="{BB962C8B-B14F-4D97-AF65-F5344CB8AC3E}">
        <p14:creationId xmlns:p14="http://schemas.microsoft.com/office/powerpoint/2010/main" val="540037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81676-7DD2-F02A-2311-A47A2E11E8B4}"/>
              </a:ext>
            </a:extLst>
          </p:cNvPr>
          <p:cNvSpPr>
            <a:spLocks noGrp="1"/>
          </p:cNvSpPr>
          <p:nvPr>
            <p:ph type="title"/>
          </p:nvPr>
        </p:nvSpPr>
        <p:spPr/>
        <p:txBody>
          <a:bodyPr/>
          <a:lstStyle/>
          <a:p>
            <a:r>
              <a:rPr lang="en-US" b="0" i="0" dirty="0">
                <a:solidFill>
                  <a:srgbClr val="000000"/>
                </a:solidFill>
                <a:effectLst/>
                <a:latin typeface="CiscoSansTTThin"/>
              </a:rPr>
              <a:t>Application of HMAC</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4956142E-9FDC-D37E-A6D4-9B6786AD6D98}"/>
              </a:ext>
            </a:extLst>
          </p:cNvPr>
          <p:cNvSpPr>
            <a:spLocks noGrp="1"/>
          </p:cNvSpPr>
          <p:nvPr>
            <p:ph idx="1"/>
          </p:nvPr>
        </p:nvSpPr>
        <p:spPr/>
        <p:txBody>
          <a:bodyPr>
            <a:normAutofit fontScale="70000" lnSpcReduction="20000"/>
          </a:bodyPr>
          <a:lstStyle/>
          <a:p>
            <a:pPr algn="l"/>
            <a:r>
              <a:rPr lang="en-US" b="0" i="0" dirty="0">
                <a:solidFill>
                  <a:srgbClr val="333333"/>
                </a:solidFill>
                <a:effectLst/>
                <a:latin typeface="CiscoSansTTLight"/>
              </a:rPr>
              <a:t>HMACs can also authenticate a web user. Many web services use basic authentication, which does not encrypt the username and password during transmission. Using HMAC, the user sends a private key identifier and an HMAC. The server looks up the user’s private key and creates an HMAC. The user’s HMAC must match the one calculated by the server.</a:t>
            </a:r>
          </a:p>
          <a:p>
            <a:pPr algn="l"/>
            <a:r>
              <a:rPr lang="en-US" b="0" i="0" dirty="0">
                <a:solidFill>
                  <a:srgbClr val="333333"/>
                </a:solidFill>
                <a:effectLst/>
                <a:latin typeface="CiscoSansTTLight"/>
              </a:rPr>
              <a:t>VPNs using IPsec rely on HMAC functions to authenticate the origin of every packet and provide data integrity checking.</a:t>
            </a:r>
          </a:p>
          <a:p>
            <a:pPr algn="l"/>
            <a:r>
              <a:rPr lang="en-US" b="0" i="0" dirty="0">
                <a:solidFill>
                  <a:srgbClr val="333333"/>
                </a:solidFill>
                <a:effectLst/>
                <a:latin typeface="CiscoSansTTLight"/>
              </a:rPr>
              <a:t>As shown in the figure, Cisco products use hashing for entity authentication, data integrity, and data authenticity purposes:</a:t>
            </a:r>
          </a:p>
          <a:p>
            <a:pPr algn="l">
              <a:buFont typeface="Arial" panose="020B0604020202020204" pitchFamily="34" charset="0"/>
              <a:buChar char="•"/>
            </a:pPr>
            <a:r>
              <a:rPr lang="en-US" b="0" i="0" dirty="0">
                <a:solidFill>
                  <a:srgbClr val="333333"/>
                </a:solidFill>
                <a:effectLst/>
                <a:latin typeface="CiscoSansTTLight"/>
              </a:rPr>
              <a:t>Cisco IOS routers use hashing with secret keys in an HMAC-like manner to add authentication information to routing protocol updates.</a:t>
            </a:r>
          </a:p>
          <a:p>
            <a:pPr algn="l">
              <a:buFont typeface="Arial" panose="020B0604020202020204" pitchFamily="34" charset="0"/>
              <a:buChar char="•"/>
            </a:pPr>
            <a:r>
              <a:rPr lang="en-US" b="0" i="0" dirty="0">
                <a:solidFill>
                  <a:srgbClr val="333333"/>
                </a:solidFill>
                <a:effectLst/>
                <a:latin typeface="CiscoSansTTLight"/>
              </a:rPr>
              <a:t>IPsec gateways and clients use hashing algorithms, such as MD5 and SHA-1 in HMAC mode, to provide packet integrity and authenticity.</a:t>
            </a:r>
          </a:p>
          <a:p>
            <a:pPr algn="l">
              <a:buFont typeface="Arial" panose="020B0604020202020204" pitchFamily="34" charset="0"/>
              <a:buChar char="•"/>
            </a:pPr>
            <a:r>
              <a:rPr lang="en-US" b="0" i="0" dirty="0">
                <a:solidFill>
                  <a:srgbClr val="333333"/>
                </a:solidFill>
                <a:effectLst/>
                <a:latin typeface="CiscoSansTTLight"/>
              </a:rPr>
              <a:t>Cisco software images on Cisco.com have an MD5-based checksum available so that customers can check the integrity of downloaded images.</a:t>
            </a:r>
          </a:p>
          <a:p>
            <a:pPr algn="l"/>
            <a:r>
              <a:rPr lang="en-US" b="1" i="0" dirty="0">
                <a:solidFill>
                  <a:srgbClr val="333333"/>
                </a:solidFill>
                <a:effectLst/>
                <a:latin typeface="CiscoSansTTLight"/>
              </a:rPr>
              <a:t>Note</a:t>
            </a:r>
            <a:r>
              <a:rPr lang="en-US" b="0" i="0" dirty="0">
                <a:solidFill>
                  <a:srgbClr val="333333"/>
                </a:solidFill>
                <a:effectLst/>
                <a:latin typeface="CiscoSansTTLight"/>
              </a:rPr>
              <a:t>: The term entity can refer to devices or systems within an organization.</a:t>
            </a:r>
          </a:p>
          <a:p>
            <a:endParaRPr lang="en-US" dirty="0"/>
          </a:p>
        </p:txBody>
      </p:sp>
    </p:spTree>
    <p:extLst>
      <p:ext uri="{BB962C8B-B14F-4D97-AF65-F5344CB8AC3E}">
        <p14:creationId xmlns:p14="http://schemas.microsoft.com/office/powerpoint/2010/main" val="1194500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CDEA-C100-9F4E-222F-DA4ED037F8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8AF2FA-7410-FD3F-329E-A07497F1D3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F6E402F-01D7-2762-D6F4-FB6A309D97C9}"/>
              </a:ext>
            </a:extLst>
          </p:cNvPr>
          <p:cNvPicPr>
            <a:picLocks noChangeAspect="1"/>
          </p:cNvPicPr>
          <p:nvPr/>
        </p:nvPicPr>
        <p:blipFill>
          <a:blip r:embed="rId2"/>
          <a:stretch>
            <a:fillRect/>
          </a:stretch>
        </p:blipFill>
        <p:spPr>
          <a:xfrm>
            <a:off x="1826266" y="365125"/>
            <a:ext cx="7102023" cy="6269139"/>
          </a:xfrm>
          <a:prstGeom prst="rect">
            <a:avLst/>
          </a:prstGeom>
        </p:spPr>
      </p:pic>
    </p:spTree>
    <p:extLst>
      <p:ext uri="{BB962C8B-B14F-4D97-AF65-F5344CB8AC3E}">
        <p14:creationId xmlns:p14="http://schemas.microsoft.com/office/powerpoint/2010/main" val="4184608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C322-1AA9-13C0-6524-FD279F302198}"/>
              </a:ext>
            </a:extLst>
          </p:cNvPr>
          <p:cNvSpPr>
            <a:spLocks noGrp="1"/>
          </p:cNvSpPr>
          <p:nvPr>
            <p:ph type="title"/>
          </p:nvPr>
        </p:nvSpPr>
        <p:spPr/>
        <p:txBody>
          <a:bodyPr/>
          <a:lstStyle/>
          <a:p>
            <a:r>
              <a:rPr lang="en-US" b="0" i="0" dirty="0">
                <a:solidFill>
                  <a:srgbClr val="000000"/>
                </a:solidFill>
                <a:effectLst/>
                <a:latin typeface="CiscoSansTTThin"/>
              </a:rPr>
              <a:t>What is a Digital Signature?</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4C84CB83-53EA-FEED-9AAD-AF78FEBF0344}"/>
              </a:ext>
            </a:extLst>
          </p:cNvPr>
          <p:cNvSpPr>
            <a:spLocks noGrp="1"/>
          </p:cNvSpPr>
          <p:nvPr>
            <p:ph idx="1"/>
          </p:nvPr>
        </p:nvSpPr>
        <p:spPr/>
        <p:txBody>
          <a:bodyPr>
            <a:normAutofit fontScale="77500" lnSpcReduction="20000"/>
          </a:bodyPr>
          <a:lstStyle/>
          <a:p>
            <a:pPr algn="l"/>
            <a:r>
              <a:rPr lang="en-US" b="0" i="0" dirty="0">
                <a:solidFill>
                  <a:srgbClr val="333333"/>
                </a:solidFill>
                <a:effectLst/>
                <a:latin typeface="CiscoSansTTLight"/>
              </a:rPr>
              <a:t>Handwritten signatures and stamped seals prove authorship of the contents of a document. Digital signatures can provide the same functionality as handwritten signatures.</a:t>
            </a:r>
          </a:p>
          <a:p>
            <a:pPr algn="l"/>
            <a:r>
              <a:rPr lang="en-US" b="0" i="0" dirty="0">
                <a:solidFill>
                  <a:srgbClr val="333333"/>
                </a:solidFill>
                <a:effectLst/>
                <a:latin typeface="CiscoSansTTLight"/>
              </a:rPr>
              <a:t>Unprotected digital documents are very easy for anyone to change. A digital signature can determine if someone edits a document after the user signs it. A digital signature is a mathematical method used to check the authenticity and integrity of a message, digital document, or software.</a:t>
            </a:r>
          </a:p>
          <a:p>
            <a:pPr algn="l"/>
            <a:r>
              <a:rPr lang="en-US" b="0" i="0" dirty="0">
                <a:solidFill>
                  <a:srgbClr val="333333"/>
                </a:solidFill>
                <a:effectLst/>
                <a:latin typeface="CiscoSansTTLight"/>
              </a:rPr>
              <a:t>In many countries, digital signatures have the same legal importance as a manually signed document. Electronic signatures are binding for contracts, negotiations, or any other document requiring a handwritten signature. An audit trail tracks the electronic document’s history for regulatory and legal defense purposes.</a:t>
            </a:r>
          </a:p>
          <a:p>
            <a:pPr algn="l"/>
            <a:r>
              <a:rPr lang="en-US" b="0" i="0" dirty="0">
                <a:solidFill>
                  <a:srgbClr val="333333"/>
                </a:solidFill>
                <a:effectLst/>
                <a:latin typeface="CiscoSansTTLight"/>
              </a:rPr>
              <a:t>A digital signature helps to establish authenticity, integrity, and non-repudiation. Digital signatures have specific properties that enable entity authentication and data integrity as shown in the figure.</a:t>
            </a:r>
          </a:p>
          <a:p>
            <a:pPr algn="l"/>
            <a:r>
              <a:rPr lang="en-US" b="0" i="0" dirty="0">
                <a:solidFill>
                  <a:srgbClr val="333333"/>
                </a:solidFill>
                <a:effectLst/>
                <a:latin typeface="CiscoSansTTLight"/>
              </a:rPr>
              <a:t>Digital signatures are an alternative to HMAC.</a:t>
            </a:r>
          </a:p>
          <a:p>
            <a:endParaRPr lang="en-US" dirty="0"/>
          </a:p>
        </p:txBody>
      </p:sp>
    </p:spTree>
    <p:extLst>
      <p:ext uri="{BB962C8B-B14F-4D97-AF65-F5344CB8AC3E}">
        <p14:creationId xmlns:p14="http://schemas.microsoft.com/office/powerpoint/2010/main" val="1434544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46B9-E7AB-F0E9-6B41-262AE897B1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EF2066-0266-624A-1268-1C53816A259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5B56BD-05E4-3DDF-0396-05D136CA2549}"/>
              </a:ext>
            </a:extLst>
          </p:cNvPr>
          <p:cNvPicPr>
            <a:picLocks noChangeAspect="1"/>
          </p:cNvPicPr>
          <p:nvPr/>
        </p:nvPicPr>
        <p:blipFill>
          <a:blip r:embed="rId2"/>
          <a:stretch>
            <a:fillRect/>
          </a:stretch>
        </p:blipFill>
        <p:spPr>
          <a:xfrm>
            <a:off x="1339782" y="279872"/>
            <a:ext cx="9098907" cy="6296025"/>
          </a:xfrm>
          <a:prstGeom prst="rect">
            <a:avLst/>
          </a:prstGeom>
        </p:spPr>
      </p:pic>
    </p:spTree>
    <p:extLst>
      <p:ext uri="{BB962C8B-B14F-4D97-AF65-F5344CB8AC3E}">
        <p14:creationId xmlns:p14="http://schemas.microsoft.com/office/powerpoint/2010/main" val="483103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6262-BE60-DAFB-2E2C-F78EB190C70E}"/>
              </a:ext>
            </a:extLst>
          </p:cNvPr>
          <p:cNvSpPr>
            <a:spLocks noGrp="1"/>
          </p:cNvSpPr>
          <p:nvPr>
            <p:ph type="title"/>
          </p:nvPr>
        </p:nvSpPr>
        <p:spPr/>
        <p:txBody>
          <a:bodyPr/>
          <a:lstStyle/>
          <a:p>
            <a:r>
              <a:rPr lang="en-US" b="1" dirty="0"/>
              <a:t>What is Hashing?</a:t>
            </a:r>
            <a:br>
              <a:rPr lang="en-US" b="1" dirty="0"/>
            </a:br>
            <a:endParaRPr lang="en-US" dirty="0"/>
          </a:p>
        </p:txBody>
      </p:sp>
      <p:sp>
        <p:nvSpPr>
          <p:cNvPr id="3" name="Content Placeholder 2">
            <a:extLst>
              <a:ext uri="{FF2B5EF4-FFF2-40B4-BE49-F238E27FC236}">
                <a16:creationId xmlns:a16="http://schemas.microsoft.com/office/drawing/2014/main" id="{39C0D61B-3208-21E8-E6F2-EB9078F35426}"/>
              </a:ext>
            </a:extLst>
          </p:cNvPr>
          <p:cNvSpPr>
            <a:spLocks noGrp="1"/>
          </p:cNvSpPr>
          <p:nvPr>
            <p:ph idx="1"/>
          </p:nvPr>
        </p:nvSpPr>
        <p:spPr/>
        <p:txBody>
          <a:bodyPr>
            <a:normAutofit fontScale="92500" lnSpcReduction="10000"/>
          </a:bodyPr>
          <a:lstStyle/>
          <a:p>
            <a:r>
              <a:rPr lang="en-US" dirty="0"/>
              <a:t>Hashing is a tool that ensures data integrity by taking binary data (the message) and producing a fixed-length representation called the </a:t>
            </a:r>
            <a:r>
              <a:rPr lang="en-US" dirty="0">
                <a:solidFill>
                  <a:srgbClr val="FF0000"/>
                </a:solidFill>
              </a:rPr>
              <a:t>hash value or message digest</a:t>
            </a:r>
            <a:r>
              <a:rPr lang="en-US" dirty="0"/>
              <a:t>. </a:t>
            </a:r>
          </a:p>
          <a:p>
            <a:r>
              <a:rPr lang="en-US" dirty="0"/>
              <a:t>The hash tool uses a cryptographic hashing function to verify and ensure </a:t>
            </a:r>
            <a:r>
              <a:rPr lang="en-US" dirty="0">
                <a:solidFill>
                  <a:srgbClr val="FF0000"/>
                </a:solidFill>
              </a:rPr>
              <a:t>data integrity</a:t>
            </a:r>
            <a:r>
              <a:rPr lang="en-US" dirty="0"/>
              <a:t>. </a:t>
            </a:r>
          </a:p>
          <a:p>
            <a:r>
              <a:rPr lang="en-US" dirty="0"/>
              <a:t>It can also verify </a:t>
            </a:r>
            <a:r>
              <a:rPr lang="en-US" dirty="0">
                <a:solidFill>
                  <a:srgbClr val="FF0000"/>
                </a:solidFill>
              </a:rPr>
              <a:t>authentication</a:t>
            </a:r>
            <a:r>
              <a:rPr lang="en-US" dirty="0"/>
              <a:t>.</a:t>
            </a:r>
          </a:p>
          <a:p>
            <a:r>
              <a:rPr lang="en-US" dirty="0"/>
              <a:t>Hash functions replace clear text password or encryption keys because hash functions are one-way functions. This means that if a password is hashed with a specific hashing algorithm, it will always result in the same hash digest. It is considered one-way because with hash functions, it is computationally infeasible for two different sets of data to come up with the same hash digest or output. </a:t>
            </a:r>
          </a:p>
          <a:p>
            <a:endParaRPr lang="en-US" dirty="0"/>
          </a:p>
        </p:txBody>
      </p:sp>
    </p:spTree>
    <p:extLst>
      <p:ext uri="{BB962C8B-B14F-4D97-AF65-F5344CB8AC3E}">
        <p14:creationId xmlns:p14="http://schemas.microsoft.com/office/powerpoint/2010/main" val="3647308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D4B5-8C9A-CE27-E7C3-30EA4B060980}"/>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4B0C77F1-D8ED-66FF-9030-B34A31FF805B}"/>
              </a:ext>
            </a:extLst>
          </p:cNvPr>
          <p:cNvPicPr>
            <a:picLocks noGrp="1" noChangeAspect="1"/>
          </p:cNvPicPr>
          <p:nvPr>
            <p:ph idx="1"/>
          </p:nvPr>
        </p:nvPicPr>
        <p:blipFill>
          <a:blip r:embed="rId2"/>
          <a:stretch>
            <a:fillRect/>
          </a:stretch>
        </p:blipFill>
        <p:spPr>
          <a:xfrm>
            <a:off x="1490354" y="365125"/>
            <a:ext cx="8752486" cy="6127750"/>
          </a:xfrm>
        </p:spPr>
      </p:pic>
    </p:spTree>
    <p:extLst>
      <p:ext uri="{BB962C8B-B14F-4D97-AF65-F5344CB8AC3E}">
        <p14:creationId xmlns:p14="http://schemas.microsoft.com/office/powerpoint/2010/main" val="2717153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FB50D-5F5A-DCC9-CA20-7319448B3B1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DA5DFDF-A496-60E9-B73B-9C8A4DA1FDF2}"/>
              </a:ext>
            </a:extLst>
          </p:cNvPr>
          <p:cNvPicPr>
            <a:picLocks noGrp="1" noChangeAspect="1"/>
          </p:cNvPicPr>
          <p:nvPr>
            <p:ph idx="1"/>
          </p:nvPr>
        </p:nvPicPr>
        <p:blipFill>
          <a:blip r:embed="rId2"/>
          <a:stretch>
            <a:fillRect/>
          </a:stretch>
        </p:blipFill>
        <p:spPr>
          <a:xfrm>
            <a:off x="1372120" y="365124"/>
            <a:ext cx="8917072" cy="6220501"/>
          </a:xfrm>
        </p:spPr>
      </p:pic>
    </p:spTree>
    <p:extLst>
      <p:ext uri="{BB962C8B-B14F-4D97-AF65-F5344CB8AC3E}">
        <p14:creationId xmlns:p14="http://schemas.microsoft.com/office/powerpoint/2010/main" val="866508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2932-6119-2BCC-1B64-03CE16388A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95791A-5D78-DE42-1FB4-45DCC2AE8A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286DFA-14BD-31B2-1F5C-94A6F4E6C4EE}"/>
              </a:ext>
            </a:extLst>
          </p:cNvPr>
          <p:cNvPicPr>
            <a:picLocks noChangeAspect="1"/>
          </p:cNvPicPr>
          <p:nvPr/>
        </p:nvPicPr>
        <p:blipFill>
          <a:blip r:embed="rId2"/>
          <a:stretch>
            <a:fillRect/>
          </a:stretch>
        </p:blipFill>
        <p:spPr>
          <a:xfrm>
            <a:off x="1188700" y="365125"/>
            <a:ext cx="8810546" cy="6127750"/>
          </a:xfrm>
          <a:prstGeom prst="rect">
            <a:avLst/>
          </a:prstGeom>
        </p:spPr>
      </p:pic>
    </p:spTree>
    <p:extLst>
      <p:ext uri="{BB962C8B-B14F-4D97-AF65-F5344CB8AC3E}">
        <p14:creationId xmlns:p14="http://schemas.microsoft.com/office/powerpoint/2010/main" val="1476179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B23F-EE3E-274B-451A-1F9E5CAB4425}"/>
              </a:ext>
            </a:extLst>
          </p:cNvPr>
          <p:cNvSpPr>
            <a:spLocks noGrp="1"/>
          </p:cNvSpPr>
          <p:nvPr>
            <p:ph type="title"/>
          </p:nvPr>
        </p:nvSpPr>
        <p:spPr/>
        <p:txBody>
          <a:bodyPr/>
          <a:lstStyle/>
          <a:p>
            <a:r>
              <a:rPr lang="en-US" b="0" i="0" dirty="0">
                <a:solidFill>
                  <a:srgbClr val="000000"/>
                </a:solidFill>
                <a:effectLst/>
                <a:latin typeface="CiscoSansTTThin"/>
              </a:rPr>
              <a:t>Non-Repudiation</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89B56771-750F-B82A-E8EF-E0041AA1CF4F}"/>
              </a:ext>
            </a:extLst>
          </p:cNvPr>
          <p:cNvSpPr>
            <a:spLocks noGrp="1"/>
          </p:cNvSpPr>
          <p:nvPr>
            <p:ph idx="1"/>
          </p:nvPr>
        </p:nvSpPr>
        <p:spPr/>
        <p:txBody>
          <a:bodyPr/>
          <a:lstStyle/>
          <a:p>
            <a:pPr algn="l"/>
            <a:r>
              <a:rPr lang="en-US" b="0" i="0" dirty="0">
                <a:solidFill>
                  <a:srgbClr val="333333"/>
                </a:solidFill>
                <a:effectLst/>
                <a:latin typeface="CiscoSansTTLight"/>
              </a:rPr>
              <a:t>To repudiate means to deny. Non-repudiation is a way to ensure that the sender of a message or document cannot deny having sent the message or document and that the recipient cannot deny having received the message or document.</a:t>
            </a:r>
          </a:p>
          <a:p>
            <a:pPr algn="l"/>
            <a:r>
              <a:rPr lang="en-US" b="0" i="0" dirty="0">
                <a:solidFill>
                  <a:srgbClr val="333333"/>
                </a:solidFill>
                <a:effectLst/>
                <a:latin typeface="CiscoSansTTLight"/>
              </a:rPr>
              <a:t>A digital signature ensures that the sender electronically signed the message or document. Since a digital signature is unique to the individual creating it, that person cannot later deny that he or she provided the signature.</a:t>
            </a:r>
          </a:p>
          <a:p>
            <a:endParaRPr lang="en-US" dirty="0"/>
          </a:p>
        </p:txBody>
      </p:sp>
    </p:spTree>
    <p:extLst>
      <p:ext uri="{BB962C8B-B14F-4D97-AF65-F5344CB8AC3E}">
        <p14:creationId xmlns:p14="http://schemas.microsoft.com/office/powerpoint/2010/main" val="4110328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5902-EA09-55D1-3F4D-529208CB2179}"/>
              </a:ext>
            </a:extLst>
          </p:cNvPr>
          <p:cNvSpPr>
            <a:spLocks noGrp="1"/>
          </p:cNvSpPr>
          <p:nvPr>
            <p:ph type="title"/>
          </p:nvPr>
        </p:nvSpPr>
        <p:spPr/>
        <p:txBody>
          <a:bodyPr/>
          <a:lstStyle/>
          <a:p>
            <a:r>
              <a:rPr lang="en-US" b="0" i="0" dirty="0">
                <a:solidFill>
                  <a:srgbClr val="000000"/>
                </a:solidFill>
                <a:effectLst/>
                <a:latin typeface="CiscoSansTTThin"/>
              </a:rPr>
              <a:t>Processes of Creating a Digital Signature</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FF979F80-ACEE-178C-8606-1C7C7DCE574E}"/>
              </a:ext>
            </a:extLst>
          </p:cNvPr>
          <p:cNvSpPr>
            <a:spLocks noGrp="1"/>
          </p:cNvSpPr>
          <p:nvPr>
            <p:ph idx="1"/>
          </p:nvPr>
        </p:nvSpPr>
        <p:spPr/>
        <p:txBody>
          <a:bodyPr>
            <a:normAutofit fontScale="70000" lnSpcReduction="20000"/>
          </a:bodyPr>
          <a:lstStyle/>
          <a:p>
            <a:pPr algn="l"/>
            <a:r>
              <a:rPr lang="en-US" b="0" i="0" dirty="0">
                <a:solidFill>
                  <a:srgbClr val="333333"/>
                </a:solidFill>
                <a:effectLst/>
                <a:latin typeface="CiscoSansTTLight"/>
              </a:rPr>
              <a:t>Asymmetric cryptography is the basis for digital signatures. A public key algorithm like RSA generates two keys: one private and the other public. The keys are mathematically related.</a:t>
            </a:r>
          </a:p>
          <a:p>
            <a:pPr algn="l"/>
            <a:r>
              <a:rPr lang="en-US" b="0" i="0" dirty="0">
                <a:solidFill>
                  <a:srgbClr val="333333"/>
                </a:solidFill>
                <a:effectLst/>
                <a:latin typeface="CiscoSansTTLight"/>
              </a:rPr>
              <a:t>Alice wants to send Bob an email that contains important information for the rollout of a new product. Alice wants to make sure that Bob knows that the message came from her, and that the message did not change after she sent it.</a:t>
            </a:r>
          </a:p>
          <a:p>
            <a:pPr algn="l"/>
            <a:r>
              <a:rPr lang="en-US" b="0" i="0" dirty="0">
                <a:solidFill>
                  <a:srgbClr val="333333"/>
                </a:solidFill>
                <a:effectLst/>
                <a:latin typeface="CiscoSansTTLight"/>
              </a:rPr>
              <a:t>Alice creates the message along with a digest of the message. She then encrypts this digest with her private key as shown in Figure 1. Alice bundles the message, the encrypted message digest, and her public key together to create the signed document. Alice sends this to Bob as shown in Figure 2.</a:t>
            </a:r>
          </a:p>
          <a:p>
            <a:pPr algn="l"/>
            <a:r>
              <a:rPr lang="en-US" b="0" i="0" dirty="0">
                <a:solidFill>
                  <a:srgbClr val="333333"/>
                </a:solidFill>
                <a:effectLst/>
                <a:latin typeface="CiscoSansTTLight"/>
              </a:rPr>
              <a:t>Bob receives the message and reads it. To make sure that the message came from Alice, he creates a message digest of the message. He takes the encrypted message digest received from Alice and decrypts it using Alice’s public key. Bob compares the message digest received from Alice with the one he generated. If they match, Bob knows that he can trust that no one tampered with the message as shown in Figure 3.</a:t>
            </a:r>
          </a:p>
          <a:p>
            <a:pPr algn="l"/>
            <a:r>
              <a:rPr lang="en-US" b="0" i="0" dirty="0">
                <a:solidFill>
                  <a:srgbClr val="333333"/>
                </a:solidFill>
                <a:effectLst/>
                <a:latin typeface="CiscoSansTTLight"/>
              </a:rPr>
              <a:t>Click </a:t>
            </a:r>
            <a:r>
              <a:rPr lang="en-US" b="0" i="0" u="none" strike="noStrike" dirty="0">
                <a:solidFill>
                  <a:srgbClr val="167FAC"/>
                </a:solidFill>
                <a:effectLst/>
                <a:latin typeface="CiscoSansTTLight"/>
                <a:hlinkClick r:id="rId2"/>
              </a:rPr>
              <a:t>here</a:t>
            </a:r>
            <a:r>
              <a:rPr lang="en-US" b="0" i="0" dirty="0">
                <a:solidFill>
                  <a:srgbClr val="333333"/>
                </a:solidFill>
                <a:effectLst/>
                <a:latin typeface="CiscoSansTTLight"/>
              </a:rPr>
              <a:t> to view a video explaining the process of creating a digital certificate.</a:t>
            </a:r>
          </a:p>
          <a:p>
            <a:endParaRPr lang="en-US" dirty="0"/>
          </a:p>
        </p:txBody>
      </p:sp>
    </p:spTree>
    <p:extLst>
      <p:ext uri="{BB962C8B-B14F-4D97-AF65-F5344CB8AC3E}">
        <p14:creationId xmlns:p14="http://schemas.microsoft.com/office/powerpoint/2010/main" val="2892994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BAD9-F88B-6F71-1636-CE243F9C9C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752E3E-7F1F-2C3B-B187-EEEB1677093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22B0273-D117-B42F-5998-87E1751F74A9}"/>
              </a:ext>
            </a:extLst>
          </p:cNvPr>
          <p:cNvPicPr>
            <a:picLocks noChangeAspect="1"/>
          </p:cNvPicPr>
          <p:nvPr/>
        </p:nvPicPr>
        <p:blipFill>
          <a:blip r:embed="rId2"/>
          <a:stretch>
            <a:fillRect/>
          </a:stretch>
        </p:blipFill>
        <p:spPr>
          <a:xfrm>
            <a:off x="591968" y="162025"/>
            <a:ext cx="9692516" cy="6695975"/>
          </a:xfrm>
          <a:prstGeom prst="rect">
            <a:avLst/>
          </a:prstGeom>
        </p:spPr>
      </p:pic>
    </p:spTree>
    <p:extLst>
      <p:ext uri="{BB962C8B-B14F-4D97-AF65-F5344CB8AC3E}">
        <p14:creationId xmlns:p14="http://schemas.microsoft.com/office/powerpoint/2010/main" val="3519433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14185-70BE-DA5F-AF81-19D0B3CBCE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A1A85-FEAF-0DAE-4A20-1FCB6B3BB9D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9BB595-9C0C-4FD6-FE53-5E33937FC0DA}"/>
              </a:ext>
            </a:extLst>
          </p:cNvPr>
          <p:cNvPicPr>
            <a:picLocks noChangeAspect="1"/>
          </p:cNvPicPr>
          <p:nvPr/>
        </p:nvPicPr>
        <p:blipFill>
          <a:blip r:embed="rId2"/>
          <a:stretch>
            <a:fillRect/>
          </a:stretch>
        </p:blipFill>
        <p:spPr>
          <a:xfrm>
            <a:off x="978643" y="681037"/>
            <a:ext cx="9342404" cy="5553177"/>
          </a:xfrm>
          <a:prstGeom prst="rect">
            <a:avLst/>
          </a:prstGeom>
        </p:spPr>
      </p:pic>
    </p:spTree>
    <p:extLst>
      <p:ext uri="{BB962C8B-B14F-4D97-AF65-F5344CB8AC3E}">
        <p14:creationId xmlns:p14="http://schemas.microsoft.com/office/powerpoint/2010/main" val="3731466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1F53-887F-E0B4-B3F3-9FE9ED7D63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AC962A-9B25-1294-1E95-7DCADFA8089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767C9E7-075E-0376-93C8-AF1B845D32ED}"/>
              </a:ext>
            </a:extLst>
          </p:cNvPr>
          <p:cNvPicPr>
            <a:picLocks noChangeAspect="1"/>
          </p:cNvPicPr>
          <p:nvPr/>
        </p:nvPicPr>
        <p:blipFill>
          <a:blip r:embed="rId2"/>
          <a:stretch>
            <a:fillRect/>
          </a:stretch>
        </p:blipFill>
        <p:spPr>
          <a:xfrm>
            <a:off x="1219301" y="365124"/>
            <a:ext cx="8051159" cy="6174265"/>
          </a:xfrm>
          <a:prstGeom prst="rect">
            <a:avLst/>
          </a:prstGeom>
        </p:spPr>
      </p:pic>
    </p:spTree>
    <p:extLst>
      <p:ext uri="{BB962C8B-B14F-4D97-AF65-F5344CB8AC3E}">
        <p14:creationId xmlns:p14="http://schemas.microsoft.com/office/powerpoint/2010/main" val="312748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EF90-B4C7-7CE2-15CE-BB4BC7FF39C6}"/>
              </a:ext>
            </a:extLst>
          </p:cNvPr>
          <p:cNvSpPr>
            <a:spLocks noGrp="1"/>
          </p:cNvSpPr>
          <p:nvPr>
            <p:ph type="title"/>
          </p:nvPr>
        </p:nvSpPr>
        <p:spPr/>
        <p:txBody>
          <a:bodyPr/>
          <a:lstStyle/>
          <a:p>
            <a:r>
              <a:rPr lang="en-US" b="0" i="0" dirty="0">
                <a:solidFill>
                  <a:srgbClr val="000000"/>
                </a:solidFill>
                <a:effectLst/>
                <a:latin typeface="CiscoSansTTThin"/>
              </a:rPr>
              <a:t>Using Digital Signatures</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8CC77FE2-5378-7666-E660-58FD844B65FF}"/>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CiscoSansTTLight"/>
              </a:rPr>
              <a:t>Signing a hash instead of the whole document provides efficiency, compatibility, and integrity. Organizations may want to replace paper documents and ink signatures with a solution that assures the electronic document meets all legal requirements.</a:t>
            </a:r>
          </a:p>
          <a:p>
            <a:pPr algn="l"/>
            <a:r>
              <a:rPr lang="en-US" b="0" i="0" dirty="0">
                <a:solidFill>
                  <a:srgbClr val="333333"/>
                </a:solidFill>
                <a:effectLst/>
                <a:latin typeface="CiscoSansTTLight"/>
              </a:rPr>
              <a:t>The following two situations provide examples of using digital signatures:</a:t>
            </a:r>
          </a:p>
          <a:p>
            <a:pPr algn="l">
              <a:buFont typeface="Arial" panose="020B0604020202020204" pitchFamily="34" charset="0"/>
              <a:buChar char="•"/>
            </a:pPr>
            <a:r>
              <a:rPr lang="en-US" b="1" i="0" dirty="0">
                <a:solidFill>
                  <a:srgbClr val="333333"/>
                </a:solidFill>
                <a:effectLst/>
                <a:latin typeface="CiscoSansTTLight"/>
              </a:rPr>
              <a:t>Code signing</a:t>
            </a:r>
            <a:r>
              <a:rPr lang="en-US" b="0" i="0" dirty="0">
                <a:solidFill>
                  <a:srgbClr val="333333"/>
                </a:solidFill>
                <a:effectLst/>
                <a:latin typeface="CiscoSansTTLight"/>
              </a:rPr>
              <a:t> - Used to verify the integrity of executable files downloaded from a vendor website. Code signing also uses signed digital certificates to authenticate and verify the identity of the site (Figure 1).</a:t>
            </a:r>
          </a:p>
          <a:p>
            <a:pPr algn="l">
              <a:buFont typeface="Arial" panose="020B0604020202020204" pitchFamily="34" charset="0"/>
              <a:buChar char="•"/>
            </a:pPr>
            <a:r>
              <a:rPr lang="en-US" b="1" i="0" dirty="0">
                <a:solidFill>
                  <a:srgbClr val="333333"/>
                </a:solidFill>
                <a:effectLst/>
                <a:latin typeface="CiscoSansTTLight"/>
              </a:rPr>
              <a:t>Digital certificates</a:t>
            </a:r>
            <a:r>
              <a:rPr lang="en-US" b="0" i="0" dirty="0">
                <a:solidFill>
                  <a:srgbClr val="333333"/>
                </a:solidFill>
                <a:effectLst/>
                <a:latin typeface="CiscoSansTTLight"/>
              </a:rPr>
              <a:t> - Used to verify the identity of an organization or individual to authenticate a vendor website and establish an encrypted connection to exchange confidential data (Figure 2).</a:t>
            </a:r>
          </a:p>
          <a:p>
            <a:endParaRPr lang="en-US" dirty="0"/>
          </a:p>
        </p:txBody>
      </p:sp>
    </p:spTree>
    <p:extLst>
      <p:ext uri="{BB962C8B-B14F-4D97-AF65-F5344CB8AC3E}">
        <p14:creationId xmlns:p14="http://schemas.microsoft.com/office/powerpoint/2010/main" val="135845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6A55-FA58-4A4C-88E8-09070BAD76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3C1D27B-F586-F0E6-6AF4-842DB1162854}"/>
              </a:ext>
            </a:extLst>
          </p:cNvPr>
          <p:cNvPicPr>
            <a:picLocks noGrp="1" noChangeAspect="1"/>
          </p:cNvPicPr>
          <p:nvPr>
            <p:ph idx="1"/>
          </p:nvPr>
        </p:nvPicPr>
        <p:blipFill>
          <a:blip r:embed="rId2"/>
          <a:stretch>
            <a:fillRect/>
          </a:stretch>
        </p:blipFill>
        <p:spPr>
          <a:xfrm>
            <a:off x="1395638" y="365125"/>
            <a:ext cx="8580885" cy="6127750"/>
          </a:xfrm>
        </p:spPr>
      </p:pic>
    </p:spTree>
    <p:extLst>
      <p:ext uri="{BB962C8B-B14F-4D97-AF65-F5344CB8AC3E}">
        <p14:creationId xmlns:p14="http://schemas.microsoft.com/office/powerpoint/2010/main" val="3847111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920E-FCEA-511C-CA20-056BA83EC8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437476-24E5-9E76-E72B-0E0F50FDB02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327762B-C982-74DA-6297-2D48F2514E0E}"/>
              </a:ext>
            </a:extLst>
          </p:cNvPr>
          <p:cNvPicPr>
            <a:picLocks noChangeAspect="1"/>
          </p:cNvPicPr>
          <p:nvPr/>
        </p:nvPicPr>
        <p:blipFill>
          <a:blip r:embed="rId2"/>
          <a:stretch>
            <a:fillRect/>
          </a:stretch>
        </p:blipFill>
        <p:spPr>
          <a:xfrm>
            <a:off x="3041615" y="365125"/>
            <a:ext cx="5800145" cy="6249684"/>
          </a:xfrm>
          <a:prstGeom prst="rect">
            <a:avLst/>
          </a:prstGeom>
        </p:spPr>
      </p:pic>
    </p:spTree>
    <p:extLst>
      <p:ext uri="{BB962C8B-B14F-4D97-AF65-F5344CB8AC3E}">
        <p14:creationId xmlns:p14="http://schemas.microsoft.com/office/powerpoint/2010/main" val="805978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8A57-0097-5412-CAD5-3A2F09AF87E9}"/>
              </a:ext>
            </a:extLst>
          </p:cNvPr>
          <p:cNvSpPr>
            <a:spLocks noGrp="1"/>
          </p:cNvSpPr>
          <p:nvPr>
            <p:ph type="title"/>
          </p:nvPr>
        </p:nvSpPr>
        <p:spPr/>
        <p:txBody>
          <a:bodyPr/>
          <a:lstStyle/>
          <a:p>
            <a:r>
              <a:rPr lang="en-US" b="0" i="0" dirty="0">
                <a:solidFill>
                  <a:srgbClr val="000000"/>
                </a:solidFill>
                <a:effectLst/>
                <a:latin typeface="CiscoSansTTThin"/>
              </a:rPr>
              <a:t>Comparing Digital Signature Algorithms</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781452D3-434B-F3DA-773D-7AFE3414BBDC}"/>
              </a:ext>
            </a:extLst>
          </p:cNvPr>
          <p:cNvSpPr>
            <a:spLocks noGrp="1"/>
          </p:cNvSpPr>
          <p:nvPr>
            <p:ph idx="1"/>
          </p:nvPr>
        </p:nvSpPr>
        <p:spPr/>
        <p:txBody>
          <a:bodyPr>
            <a:normAutofit fontScale="55000" lnSpcReduction="20000"/>
          </a:bodyPr>
          <a:lstStyle/>
          <a:p>
            <a:pPr algn="l"/>
            <a:r>
              <a:rPr lang="en-US" b="0" i="0" dirty="0">
                <a:solidFill>
                  <a:srgbClr val="000000"/>
                </a:solidFill>
                <a:effectLst/>
                <a:latin typeface="CiscoSansTTThin"/>
              </a:rPr>
              <a:t>Comparing Digital Signature Algorithms</a:t>
            </a:r>
          </a:p>
          <a:p>
            <a:pPr algn="l"/>
            <a:r>
              <a:rPr lang="en-US" b="0" i="0" dirty="0">
                <a:solidFill>
                  <a:srgbClr val="333333"/>
                </a:solidFill>
                <a:effectLst/>
                <a:latin typeface="CiscoSansTTLight"/>
              </a:rPr>
              <a:t>The three common digital signature algorithms are Digital Signature Algorithm (DSA), Rivest-Shamir-Adleman (RSA), and Elliptic Curve Digital Signature Algorithm (ECDSA). All three generate and verify digital signatures. These algorithms depend upon asymmetrical encryption and public key techniques. Digital signatures require two operations:</a:t>
            </a:r>
          </a:p>
          <a:p>
            <a:pPr algn="l"/>
            <a:r>
              <a:rPr lang="en-US" b="0" i="0" dirty="0">
                <a:solidFill>
                  <a:srgbClr val="333333"/>
                </a:solidFill>
                <a:effectLst/>
                <a:latin typeface="CiscoSansTTLight"/>
              </a:rPr>
              <a:t>1. Key generation</a:t>
            </a:r>
          </a:p>
          <a:p>
            <a:pPr algn="l"/>
            <a:r>
              <a:rPr lang="en-US" b="0" i="0" dirty="0">
                <a:solidFill>
                  <a:srgbClr val="333333"/>
                </a:solidFill>
                <a:effectLst/>
                <a:latin typeface="CiscoSansTTLight"/>
              </a:rPr>
              <a:t>2. Key verification</a:t>
            </a:r>
          </a:p>
          <a:p>
            <a:pPr algn="l"/>
            <a:r>
              <a:rPr lang="en-US" b="0" i="0" dirty="0">
                <a:solidFill>
                  <a:srgbClr val="333333"/>
                </a:solidFill>
                <a:effectLst/>
                <a:latin typeface="CiscoSansTTLight"/>
              </a:rPr>
              <a:t>Both operations require key encryption and decryption.</a:t>
            </a:r>
          </a:p>
          <a:p>
            <a:pPr algn="l"/>
            <a:r>
              <a:rPr lang="en-US" b="0" i="0" dirty="0">
                <a:solidFill>
                  <a:srgbClr val="333333"/>
                </a:solidFill>
                <a:effectLst/>
                <a:latin typeface="CiscoSansTTLight"/>
              </a:rPr>
              <a:t>DSA uses large number factorization. Governments use DSA for signing to create digital signatures. DSA does not extend beyond the signature to the message itself.</a:t>
            </a:r>
          </a:p>
          <a:p>
            <a:pPr algn="l"/>
            <a:r>
              <a:rPr lang="en-US" b="0" i="0" dirty="0">
                <a:solidFill>
                  <a:srgbClr val="333333"/>
                </a:solidFill>
                <a:effectLst/>
                <a:latin typeface="CiscoSansTTLight"/>
              </a:rPr>
              <a:t>RSA is the most common public key cryptography algorithm in use today. RSA is named after the individuals who created it in 1977: Ron Rivest, Adi Shamir, and Leonard Adleman. RSA depends on asymmetrical encryption. RSA covers signing and also encrypts the content of the message.</a:t>
            </a:r>
          </a:p>
          <a:p>
            <a:pPr algn="l"/>
            <a:r>
              <a:rPr lang="en-US" b="0" i="0" dirty="0">
                <a:solidFill>
                  <a:srgbClr val="333333"/>
                </a:solidFill>
                <a:effectLst/>
                <a:latin typeface="CiscoSansTTLight"/>
              </a:rPr>
              <a:t>DSA is faster than RSA as a signing services for a digital document. RSA is best suited for applications requiring the signing and verification of electronic documents and message encryption.</a:t>
            </a:r>
          </a:p>
          <a:p>
            <a:pPr algn="l"/>
            <a:r>
              <a:rPr lang="en-US" b="0" i="0" dirty="0">
                <a:solidFill>
                  <a:srgbClr val="333333"/>
                </a:solidFill>
                <a:effectLst/>
                <a:latin typeface="CiscoSansTTLight"/>
              </a:rPr>
              <a:t>Like most areas of cryptography, the RSA algorithm is based on two mathematical principles; modulus and prime number factorization. Click </a:t>
            </a:r>
            <a:r>
              <a:rPr lang="en-US" b="0" i="0" u="none" strike="noStrike" dirty="0">
                <a:solidFill>
                  <a:srgbClr val="167FAC"/>
                </a:solidFill>
                <a:effectLst/>
                <a:latin typeface="CiscoSansTTLight"/>
                <a:hlinkClick r:id="rId2"/>
              </a:rPr>
              <a:t>here</a:t>
            </a:r>
            <a:r>
              <a:rPr lang="en-US" b="0" i="0" dirty="0">
                <a:solidFill>
                  <a:srgbClr val="333333"/>
                </a:solidFill>
                <a:effectLst/>
                <a:latin typeface="CiscoSansTTLight"/>
              </a:rPr>
              <a:t> to learn more about how RSA uses both modulus and prime number factorization.</a:t>
            </a:r>
          </a:p>
          <a:p>
            <a:pPr algn="l"/>
            <a:r>
              <a:rPr lang="en-US" b="0" i="0" dirty="0">
                <a:solidFill>
                  <a:srgbClr val="333333"/>
                </a:solidFill>
                <a:effectLst/>
                <a:latin typeface="CiscoSansTTLight"/>
              </a:rPr>
              <a:t>ECDSA is the newest digital signature algorithm that is gradually replacing RSA. The advantage of this new algorithm is that it can uses much smaller key sizes for the same security and requires less computation than RSA.</a:t>
            </a:r>
          </a:p>
          <a:p>
            <a:endParaRPr lang="en-US" dirty="0"/>
          </a:p>
        </p:txBody>
      </p:sp>
    </p:spTree>
    <p:extLst>
      <p:ext uri="{BB962C8B-B14F-4D97-AF65-F5344CB8AC3E}">
        <p14:creationId xmlns:p14="http://schemas.microsoft.com/office/powerpoint/2010/main" val="3540051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3E3BB-EBDF-39E7-9BBE-7E93123143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0CA3E9-713C-67EA-1733-F2ADEBDF31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F2D3CD0-340B-C1D5-4AC0-94667EA169F6}"/>
              </a:ext>
            </a:extLst>
          </p:cNvPr>
          <p:cNvPicPr>
            <a:picLocks noChangeAspect="1"/>
          </p:cNvPicPr>
          <p:nvPr/>
        </p:nvPicPr>
        <p:blipFill>
          <a:blip r:embed="rId2"/>
          <a:stretch>
            <a:fillRect/>
          </a:stretch>
        </p:blipFill>
        <p:spPr>
          <a:xfrm>
            <a:off x="0" y="1068916"/>
            <a:ext cx="12192000" cy="4720167"/>
          </a:xfrm>
          <a:prstGeom prst="rect">
            <a:avLst/>
          </a:prstGeom>
        </p:spPr>
      </p:pic>
    </p:spTree>
    <p:extLst>
      <p:ext uri="{BB962C8B-B14F-4D97-AF65-F5344CB8AC3E}">
        <p14:creationId xmlns:p14="http://schemas.microsoft.com/office/powerpoint/2010/main" val="994746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E3A8-9EE4-6DBB-8B65-88D7AD5AE9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301710-3756-90BD-7085-D0AE2338D85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03649A-596A-631E-DCFE-6CF1ABECE69E}"/>
              </a:ext>
            </a:extLst>
          </p:cNvPr>
          <p:cNvPicPr>
            <a:picLocks noChangeAspect="1"/>
          </p:cNvPicPr>
          <p:nvPr/>
        </p:nvPicPr>
        <p:blipFill>
          <a:blip r:embed="rId2"/>
          <a:stretch>
            <a:fillRect/>
          </a:stretch>
        </p:blipFill>
        <p:spPr>
          <a:xfrm>
            <a:off x="0" y="122695"/>
            <a:ext cx="12192000" cy="6612610"/>
          </a:xfrm>
          <a:prstGeom prst="rect">
            <a:avLst/>
          </a:prstGeom>
        </p:spPr>
      </p:pic>
    </p:spTree>
    <p:extLst>
      <p:ext uri="{BB962C8B-B14F-4D97-AF65-F5344CB8AC3E}">
        <p14:creationId xmlns:p14="http://schemas.microsoft.com/office/powerpoint/2010/main" val="3098608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0270-E610-4F49-5F45-2274834065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608E16-38F6-A960-0C09-95CC5F2428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F59339E-262D-D7F0-3142-6C3E05D9A9FA}"/>
              </a:ext>
            </a:extLst>
          </p:cNvPr>
          <p:cNvPicPr>
            <a:picLocks noChangeAspect="1"/>
          </p:cNvPicPr>
          <p:nvPr/>
        </p:nvPicPr>
        <p:blipFill>
          <a:blip r:embed="rId2"/>
          <a:stretch>
            <a:fillRect/>
          </a:stretch>
        </p:blipFill>
        <p:spPr>
          <a:xfrm>
            <a:off x="25425" y="0"/>
            <a:ext cx="12141150" cy="6858000"/>
          </a:xfrm>
          <a:prstGeom prst="rect">
            <a:avLst/>
          </a:prstGeom>
        </p:spPr>
      </p:pic>
    </p:spTree>
    <p:extLst>
      <p:ext uri="{BB962C8B-B14F-4D97-AF65-F5344CB8AC3E}">
        <p14:creationId xmlns:p14="http://schemas.microsoft.com/office/powerpoint/2010/main" val="44445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7E59-5E9B-E15D-40C0-AF5879689D0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717ADBB-74C3-6DFC-4F17-41FD7404E232}"/>
              </a:ext>
            </a:extLst>
          </p:cNvPr>
          <p:cNvPicPr>
            <a:picLocks noGrp="1" noChangeAspect="1"/>
          </p:cNvPicPr>
          <p:nvPr>
            <p:ph idx="1"/>
          </p:nvPr>
        </p:nvPicPr>
        <p:blipFill>
          <a:blip r:embed="rId2"/>
          <a:stretch>
            <a:fillRect/>
          </a:stretch>
        </p:blipFill>
        <p:spPr>
          <a:xfrm>
            <a:off x="1639466" y="278926"/>
            <a:ext cx="7918414" cy="6413703"/>
          </a:xfrm>
        </p:spPr>
      </p:pic>
    </p:spTree>
    <p:extLst>
      <p:ext uri="{BB962C8B-B14F-4D97-AF65-F5344CB8AC3E}">
        <p14:creationId xmlns:p14="http://schemas.microsoft.com/office/powerpoint/2010/main" val="2533813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64B7-38D0-56A7-68FD-BB2FB5C3174D}"/>
              </a:ext>
            </a:extLst>
          </p:cNvPr>
          <p:cNvSpPr>
            <a:spLocks noGrp="1"/>
          </p:cNvSpPr>
          <p:nvPr>
            <p:ph type="title"/>
          </p:nvPr>
        </p:nvSpPr>
        <p:spPr/>
        <p:txBody>
          <a:bodyPr/>
          <a:lstStyle/>
          <a:p>
            <a:r>
              <a:rPr lang="en-US" b="0" i="0" dirty="0">
                <a:solidFill>
                  <a:srgbClr val="000000"/>
                </a:solidFill>
                <a:effectLst/>
                <a:latin typeface="CiscoSansTTThin"/>
              </a:rPr>
              <a:t>What is a Digital Certificate?</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B7F79FBD-C76D-F293-ABEB-ED4D2290D84A}"/>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CiscoSansTTLight"/>
              </a:rPr>
              <a:t>A digital certificate is equivalent to an electronic passport. They enable users, hosts, and organizations to exchange information securely over the Internet. Specifically, a digital certificate authenticates and verifies that users sending a message are who they claim to be. Digital certificates can also provide confidentiality for the receiver with the means to encrypt a reply.</a:t>
            </a:r>
          </a:p>
          <a:p>
            <a:pPr algn="l"/>
            <a:r>
              <a:rPr lang="en-US" b="0" i="0" dirty="0">
                <a:solidFill>
                  <a:srgbClr val="333333"/>
                </a:solidFill>
                <a:effectLst/>
                <a:latin typeface="CiscoSansTTLight"/>
              </a:rPr>
              <a:t>Digital certificates are similar to physical certificates. For example, the paper-based Cisco Certified Network Associate Security (CCNA-S) certificate in Figure 1 identifies the individual, the Certificate Authority (who authorized the certificate), and for how long the certificate is valid. Notice how the digital certificate in Figure 2 also identifies similar elements.</a:t>
            </a:r>
          </a:p>
          <a:p>
            <a:endParaRPr lang="en-US" dirty="0"/>
          </a:p>
        </p:txBody>
      </p:sp>
    </p:spTree>
    <p:extLst>
      <p:ext uri="{BB962C8B-B14F-4D97-AF65-F5344CB8AC3E}">
        <p14:creationId xmlns:p14="http://schemas.microsoft.com/office/powerpoint/2010/main" val="2133787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F97C-74B8-CAA2-B314-1B0237A541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B75473-5F8E-7259-7F80-1A3A72AEF2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047FA-F491-0D44-C2AB-80205183232F}"/>
              </a:ext>
            </a:extLst>
          </p:cNvPr>
          <p:cNvPicPr>
            <a:picLocks noChangeAspect="1"/>
          </p:cNvPicPr>
          <p:nvPr/>
        </p:nvPicPr>
        <p:blipFill>
          <a:blip r:embed="rId2"/>
          <a:stretch>
            <a:fillRect/>
          </a:stretch>
        </p:blipFill>
        <p:spPr>
          <a:xfrm>
            <a:off x="1733246" y="365125"/>
            <a:ext cx="8003905" cy="6317777"/>
          </a:xfrm>
          <a:prstGeom prst="rect">
            <a:avLst/>
          </a:prstGeom>
        </p:spPr>
      </p:pic>
    </p:spTree>
    <p:extLst>
      <p:ext uri="{BB962C8B-B14F-4D97-AF65-F5344CB8AC3E}">
        <p14:creationId xmlns:p14="http://schemas.microsoft.com/office/powerpoint/2010/main" val="1052097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61824-70CC-5BAD-A9D6-838E7F6719A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76C6916-DF55-BC37-D9E8-8F28C19F73A6}"/>
              </a:ext>
            </a:extLst>
          </p:cNvPr>
          <p:cNvPicPr>
            <a:picLocks noGrp="1" noChangeAspect="1"/>
          </p:cNvPicPr>
          <p:nvPr>
            <p:ph idx="1"/>
          </p:nvPr>
        </p:nvPicPr>
        <p:blipFill>
          <a:blip r:embed="rId2"/>
          <a:stretch>
            <a:fillRect/>
          </a:stretch>
        </p:blipFill>
        <p:spPr>
          <a:xfrm>
            <a:off x="1450099" y="365124"/>
            <a:ext cx="8157969" cy="6366415"/>
          </a:xfrm>
        </p:spPr>
      </p:pic>
    </p:spTree>
    <p:extLst>
      <p:ext uri="{BB962C8B-B14F-4D97-AF65-F5344CB8AC3E}">
        <p14:creationId xmlns:p14="http://schemas.microsoft.com/office/powerpoint/2010/main" val="1236555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797D-0F46-0491-D739-222795E012EC}"/>
              </a:ext>
            </a:extLst>
          </p:cNvPr>
          <p:cNvSpPr>
            <a:spLocks noGrp="1"/>
          </p:cNvSpPr>
          <p:nvPr>
            <p:ph type="title"/>
          </p:nvPr>
        </p:nvSpPr>
        <p:spPr/>
        <p:txBody>
          <a:bodyPr/>
          <a:lstStyle/>
          <a:p>
            <a:r>
              <a:rPr lang="en-US" b="0" i="0" dirty="0">
                <a:solidFill>
                  <a:srgbClr val="000000"/>
                </a:solidFill>
                <a:effectLst/>
                <a:latin typeface="CiscoSansTTThin"/>
              </a:rPr>
              <a:t>Using Digital Certificates</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7FEB545E-99BF-0391-1D74-0EE186F5F822}"/>
              </a:ext>
            </a:extLst>
          </p:cNvPr>
          <p:cNvSpPr>
            <a:spLocks noGrp="1"/>
          </p:cNvSpPr>
          <p:nvPr>
            <p:ph idx="1"/>
          </p:nvPr>
        </p:nvSpPr>
        <p:spPr/>
        <p:txBody>
          <a:bodyPr>
            <a:normAutofit fontScale="62500" lnSpcReduction="20000"/>
          </a:bodyPr>
          <a:lstStyle/>
          <a:p>
            <a:pPr algn="l"/>
            <a:r>
              <a:rPr lang="en-US" b="0" i="0" dirty="0">
                <a:solidFill>
                  <a:srgbClr val="333333"/>
                </a:solidFill>
                <a:effectLst/>
                <a:latin typeface="CiscoSansTTLight"/>
              </a:rPr>
              <a:t>Refer to the figure to help understand how digital certificates are used to authenticate a person or entity. In this scenario, Bob is purchasing an online item from Alice's website. Bob's browser will use Alice's digital certificate to ensure he is actually shopping on Alice's website and to secure traffic between them.</a:t>
            </a:r>
          </a:p>
          <a:p>
            <a:pPr algn="l"/>
            <a:r>
              <a:rPr lang="en-US" b="1" i="0" dirty="0">
                <a:solidFill>
                  <a:srgbClr val="333333"/>
                </a:solidFill>
                <a:effectLst/>
                <a:latin typeface="CiscoSansTTLight"/>
              </a:rPr>
              <a:t>Step 1</a:t>
            </a:r>
            <a:r>
              <a:rPr lang="en-US" b="0" i="0" dirty="0">
                <a:solidFill>
                  <a:srgbClr val="333333"/>
                </a:solidFill>
                <a:effectLst/>
                <a:latin typeface="CiscoSansTTLight"/>
              </a:rPr>
              <a:t>: Bob decides to buy something on Alice's website and clicks on "Proceed to Checkout". His browser initiates a secure connection with Alice's web server and displays a lock icon in the security status bar.</a:t>
            </a:r>
          </a:p>
          <a:p>
            <a:pPr algn="l"/>
            <a:r>
              <a:rPr lang="en-US" b="1" i="0" dirty="0">
                <a:solidFill>
                  <a:srgbClr val="333333"/>
                </a:solidFill>
                <a:effectLst/>
                <a:latin typeface="CiscoSansTTLight"/>
              </a:rPr>
              <a:t>Step 2</a:t>
            </a:r>
            <a:r>
              <a:rPr lang="en-US" b="0" i="0" dirty="0">
                <a:solidFill>
                  <a:srgbClr val="333333"/>
                </a:solidFill>
                <a:effectLst/>
                <a:latin typeface="CiscoSansTTLight"/>
              </a:rPr>
              <a:t>: Alice's web server receives the request and replies by sending its digital certificate containing the web server public key and other information to Bob's browser.</a:t>
            </a:r>
          </a:p>
          <a:p>
            <a:pPr algn="l"/>
            <a:r>
              <a:rPr lang="en-US" b="1" i="0" dirty="0">
                <a:solidFill>
                  <a:srgbClr val="333333"/>
                </a:solidFill>
                <a:effectLst/>
                <a:latin typeface="CiscoSansTTLight"/>
              </a:rPr>
              <a:t>Step 3</a:t>
            </a:r>
            <a:r>
              <a:rPr lang="en-US" b="0" i="0" dirty="0">
                <a:solidFill>
                  <a:srgbClr val="333333"/>
                </a:solidFill>
                <a:effectLst/>
                <a:latin typeface="CiscoSansTTLight"/>
              </a:rPr>
              <a:t>: Bob's browser checks the digital certificate against stored certificates and confirms that he is indeed connected to Alice's web server. Only trusted certificates permit the transaction to go forward. If the certificate is not valid, then communication fails.</a:t>
            </a:r>
          </a:p>
          <a:p>
            <a:pPr algn="l"/>
            <a:r>
              <a:rPr lang="en-US" b="1" i="0" dirty="0">
                <a:solidFill>
                  <a:srgbClr val="333333"/>
                </a:solidFill>
                <a:effectLst/>
                <a:latin typeface="CiscoSansTTLight"/>
              </a:rPr>
              <a:t>Step 4</a:t>
            </a:r>
            <a:r>
              <a:rPr lang="en-US" b="0" i="0" dirty="0">
                <a:solidFill>
                  <a:srgbClr val="333333"/>
                </a:solidFill>
                <a:effectLst/>
                <a:latin typeface="CiscoSansTTLight"/>
              </a:rPr>
              <a:t>: Bob's web browser creates a unique session key that will be used for secure communication with Alice's web server.</a:t>
            </a:r>
          </a:p>
          <a:p>
            <a:pPr algn="l"/>
            <a:r>
              <a:rPr lang="en-US" b="1" i="0" dirty="0">
                <a:solidFill>
                  <a:srgbClr val="333333"/>
                </a:solidFill>
                <a:effectLst/>
                <a:latin typeface="CiscoSansTTLight"/>
              </a:rPr>
              <a:t>Step 5</a:t>
            </a:r>
            <a:r>
              <a:rPr lang="en-US" b="0" i="0" dirty="0">
                <a:solidFill>
                  <a:srgbClr val="333333"/>
                </a:solidFill>
                <a:effectLst/>
                <a:latin typeface="CiscoSansTTLight"/>
              </a:rPr>
              <a:t>: Bob's browser encrypts the session key using Alice's public key and sends it to Alice's web server.</a:t>
            </a:r>
          </a:p>
          <a:p>
            <a:pPr algn="l"/>
            <a:r>
              <a:rPr lang="en-US" b="1" i="0" dirty="0">
                <a:solidFill>
                  <a:srgbClr val="333333"/>
                </a:solidFill>
                <a:effectLst/>
                <a:latin typeface="CiscoSansTTLight"/>
              </a:rPr>
              <a:t>Step 6</a:t>
            </a:r>
            <a:r>
              <a:rPr lang="en-US" b="0" i="0" dirty="0">
                <a:solidFill>
                  <a:srgbClr val="333333"/>
                </a:solidFill>
                <a:effectLst/>
                <a:latin typeface="CiscoSansTTLight"/>
              </a:rPr>
              <a:t>: Alice's web server receives the encrypted message from Bob's browser. It uses its private key to decrypt the message and discover the session key. Future exchange between the web server and browser will now use the session key to encrypt data.</a:t>
            </a:r>
          </a:p>
          <a:p>
            <a:endParaRPr lang="en-US" dirty="0"/>
          </a:p>
        </p:txBody>
      </p:sp>
    </p:spTree>
    <p:extLst>
      <p:ext uri="{BB962C8B-B14F-4D97-AF65-F5344CB8AC3E}">
        <p14:creationId xmlns:p14="http://schemas.microsoft.com/office/powerpoint/2010/main" val="3861334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94CBE-766A-E19D-B8BD-BB72D856BB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F2AAF6-B336-AD1C-7864-CFD854906B3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ED498BE-B23C-86C3-027A-E486D2DB3BCC}"/>
              </a:ext>
            </a:extLst>
          </p:cNvPr>
          <p:cNvPicPr>
            <a:picLocks noChangeAspect="1"/>
          </p:cNvPicPr>
          <p:nvPr/>
        </p:nvPicPr>
        <p:blipFill>
          <a:blip r:embed="rId2"/>
          <a:stretch>
            <a:fillRect/>
          </a:stretch>
        </p:blipFill>
        <p:spPr>
          <a:xfrm>
            <a:off x="1103279" y="365125"/>
            <a:ext cx="8709492" cy="6127750"/>
          </a:xfrm>
          <a:prstGeom prst="rect">
            <a:avLst/>
          </a:prstGeom>
        </p:spPr>
      </p:pic>
    </p:spTree>
    <p:extLst>
      <p:ext uri="{BB962C8B-B14F-4D97-AF65-F5344CB8AC3E}">
        <p14:creationId xmlns:p14="http://schemas.microsoft.com/office/powerpoint/2010/main" val="3668921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32B2-D127-6B52-E91E-1413D3AFB2EE}"/>
              </a:ext>
            </a:extLst>
          </p:cNvPr>
          <p:cNvSpPr>
            <a:spLocks noGrp="1"/>
          </p:cNvSpPr>
          <p:nvPr>
            <p:ph type="title"/>
          </p:nvPr>
        </p:nvSpPr>
        <p:spPr/>
        <p:txBody>
          <a:bodyPr/>
          <a:lstStyle/>
          <a:p>
            <a:pPr algn="ctr"/>
            <a:r>
              <a:rPr lang="en-US" b="1" dirty="0"/>
              <a:t>Hashing Properties</a:t>
            </a:r>
            <a:br>
              <a:rPr lang="en-US" b="1" dirty="0"/>
            </a:br>
            <a:endParaRPr lang="en-US" dirty="0"/>
          </a:p>
        </p:txBody>
      </p:sp>
      <p:sp>
        <p:nvSpPr>
          <p:cNvPr id="3" name="Content Placeholder 2">
            <a:extLst>
              <a:ext uri="{FF2B5EF4-FFF2-40B4-BE49-F238E27FC236}">
                <a16:creationId xmlns:a16="http://schemas.microsoft.com/office/drawing/2014/main" id="{9295F0B9-2B1C-66A3-9B34-9257CE8884C7}"/>
              </a:ext>
            </a:extLst>
          </p:cNvPr>
          <p:cNvSpPr>
            <a:spLocks noGrp="1"/>
          </p:cNvSpPr>
          <p:nvPr>
            <p:ph idx="1"/>
          </p:nvPr>
        </p:nvSpPr>
        <p:spPr/>
        <p:txBody>
          <a:bodyPr>
            <a:normAutofit/>
          </a:bodyPr>
          <a:lstStyle/>
          <a:p>
            <a:r>
              <a:rPr lang="en-US" dirty="0"/>
              <a:t>Hashing is a one-way mathematical function that is relatively easy to compute, but significantly harder to reverse. A cryptographic hash function has the following properties:</a:t>
            </a:r>
          </a:p>
          <a:p>
            <a:pPr>
              <a:buFont typeface="Arial" panose="020B0604020202020204" pitchFamily="34" charset="0"/>
              <a:buChar char="•"/>
            </a:pPr>
            <a:r>
              <a:rPr lang="en-US" dirty="0"/>
              <a:t>The input can be </a:t>
            </a:r>
            <a:r>
              <a:rPr lang="en-US" dirty="0">
                <a:solidFill>
                  <a:srgbClr val="FF0000"/>
                </a:solidFill>
              </a:rPr>
              <a:t>any</a:t>
            </a:r>
            <a:r>
              <a:rPr lang="en-US" dirty="0"/>
              <a:t> length.</a:t>
            </a:r>
          </a:p>
          <a:p>
            <a:pPr>
              <a:buFont typeface="Arial" panose="020B0604020202020204" pitchFamily="34" charset="0"/>
              <a:buChar char="•"/>
            </a:pPr>
            <a:r>
              <a:rPr lang="en-US" dirty="0"/>
              <a:t>The output has </a:t>
            </a:r>
            <a:r>
              <a:rPr lang="en-US" dirty="0">
                <a:solidFill>
                  <a:srgbClr val="FF0000"/>
                </a:solidFill>
              </a:rPr>
              <a:t>a fixed length</a:t>
            </a:r>
            <a:r>
              <a:rPr lang="en-US" dirty="0"/>
              <a:t>.</a:t>
            </a:r>
          </a:p>
          <a:p>
            <a:pPr>
              <a:buFont typeface="Arial" panose="020B0604020202020204" pitchFamily="34" charset="0"/>
              <a:buChar char="•"/>
            </a:pPr>
            <a:r>
              <a:rPr lang="en-US" dirty="0"/>
              <a:t>The hash function is one way and is not reversible.</a:t>
            </a:r>
          </a:p>
          <a:p>
            <a:pPr>
              <a:buFont typeface="Arial" panose="020B0604020202020204" pitchFamily="34" charset="0"/>
              <a:buChar char="•"/>
            </a:pPr>
            <a:r>
              <a:rPr lang="en-US" dirty="0"/>
              <a:t>Two different input values will almost never result in the same hash values.</a:t>
            </a:r>
          </a:p>
          <a:p>
            <a:endParaRPr lang="en-US" dirty="0"/>
          </a:p>
        </p:txBody>
      </p:sp>
    </p:spTree>
    <p:extLst>
      <p:ext uri="{BB962C8B-B14F-4D97-AF65-F5344CB8AC3E}">
        <p14:creationId xmlns:p14="http://schemas.microsoft.com/office/powerpoint/2010/main" val="2673095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3B56-3B97-BB0D-BD92-971FF42E58B2}"/>
              </a:ext>
            </a:extLst>
          </p:cNvPr>
          <p:cNvSpPr>
            <a:spLocks noGrp="1"/>
          </p:cNvSpPr>
          <p:nvPr>
            <p:ph type="title"/>
          </p:nvPr>
        </p:nvSpPr>
        <p:spPr/>
        <p:txBody>
          <a:bodyPr/>
          <a:lstStyle/>
          <a:p>
            <a:r>
              <a:rPr lang="en-US" b="0" i="0" dirty="0">
                <a:solidFill>
                  <a:srgbClr val="000000"/>
                </a:solidFill>
                <a:effectLst/>
                <a:latin typeface="CiscoSansTTThin"/>
              </a:rPr>
              <a:t>What is a Certificate Authority?</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D4713148-3727-FEFA-D291-0F1A62BA9323}"/>
              </a:ext>
            </a:extLst>
          </p:cNvPr>
          <p:cNvSpPr>
            <a:spLocks noGrp="1"/>
          </p:cNvSpPr>
          <p:nvPr>
            <p:ph idx="1"/>
          </p:nvPr>
        </p:nvSpPr>
        <p:spPr/>
        <p:txBody>
          <a:bodyPr>
            <a:normAutofit fontScale="77500" lnSpcReduction="20000"/>
          </a:bodyPr>
          <a:lstStyle/>
          <a:p>
            <a:pPr algn="l"/>
            <a:r>
              <a:rPr lang="en-US" b="0" i="0" dirty="0">
                <a:solidFill>
                  <a:srgbClr val="333333"/>
                </a:solidFill>
                <a:effectLst/>
                <a:latin typeface="CiscoSansTTLight"/>
              </a:rPr>
              <a:t>On the Internet, continually exchanging identification between all parties would be impractical. Therefore, individuals agree to accept the word of a neutral third party. Presumably, the third party does an in-depth investigation prior to the issuance of credentials. After this in-depth investigation, the third party issues credentials that are difficult to forge. From that point forward, all individuals who trust the third party simply accept the credentials that the third party issues.</a:t>
            </a:r>
          </a:p>
          <a:p>
            <a:pPr algn="l"/>
            <a:r>
              <a:rPr lang="en-US" b="0" i="0" dirty="0">
                <a:solidFill>
                  <a:srgbClr val="333333"/>
                </a:solidFill>
                <a:effectLst/>
                <a:latin typeface="CiscoSansTTLight"/>
              </a:rPr>
              <a:t>For example, in the figure Alice applies for a driver’s license. In this process, she submits evidence of her identity, such as birth certificate, picture ID, and more to a government-licensing bureau. The bureau validates Alice’s identity and permits Alice to complete a driver’s examination. Upon successful completion, the licensing bureau issues Alice a driver license. Later, Alice needs to cash a check at the bank. Upon presenting the check to the bank teller, the bank teller asks her for ID. The bank, because it trusts the government-licensing bureau, verifies her identity and cashes the check.</a:t>
            </a:r>
          </a:p>
          <a:p>
            <a:pPr algn="l"/>
            <a:r>
              <a:rPr lang="en-US" b="0" i="0" dirty="0">
                <a:solidFill>
                  <a:srgbClr val="333333"/>
                </a:solidFill>
                <a:effectLst/>
                <a:latin typeface="CiscoSansTTLight"/>
              </a:rPr>
              <a:t>A certificate authority (CA) functions the same as the licensing bureau. The CA issues digital certificates that authenticate the identity of organizations and users. These certificates also sign messages to ensure that no one tampered with the messages.</a:t>
            </a:r>
          </a:p>
          <a:p>
            <a:endParaRPr lang="en-US" dirty="0"/>
          </a:p>
        </p:txBody>
      </p:sp>
    </p:spTree>
    <p:extLst>
      <p:ext uri="{BB962C8B-B14F-4D97-AF65-F5344CB8AC3E}">
        <p14:creationId xmlns:p14="http://schemas.microsoft.com/office/powerpoint/2010/main" val="3872504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8D53-792D-55B8-EF9D-8B66A803C6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A68E0C-67E5-F0E8-6211-BFE7771A926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8C1E26D-5F55-7E84-4B09-C9C626CC0417}"/>
              </a:ext>
            </a:extLst>
          </p:cNvPr>
          <p:cNvPicPr>
            <a:picLocks noChangeAspect="1"/>
          </p:cNvPicPr>
          <p:nvPr/>
        </p:nvPicPr>
        <p:blipFill>
          <a:blip r:embed="rId2"/>
          <a:stretch>
            <a:fillRect/>
          </a:stretch>
        </p:blipFill>
        <p:spPr>
          <a:xfrm>
            <a:off x="1728990" y="365125"/>
            <a:ext cx="7493431" cy="6127750"/>
          </a:xfrm>
          <a:prstGeom prst="rect">
            <a:avLst/>
          </a:prstGeom>
        </p:spPr>
      </p:pic>
    </p:spTree>
    <p:extLst>
      <p:ext uri="{BB962C8B-B14F-4D97-AF65-F5344CB8AC3E}">
        <p14:creationId xmlns:p14="http://schemas.microsoft.com/office/powerpoint/2010/main" val="1072453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50B3-2A0B-AF72-0870-A04DE18EDA5D}"/>
              </a:ext>
            </a:extLst>
          </p:cNvPr>
          <p:cNvSpPr>
            <a:spLocks noGrp="1"/>
          </p:cNvSpPr>
          <p:nvPr>
            <p:ph type="title"/>
          </p:nvPr>
        </p:nvSpPr>
        <p:spPr/>
        <p:txBody>
          <a:bodyPr/>
          <a:lstStyle/>
          <a:p>
            <a:r>
              <a:rPr lang="en-US" b="0" i="0" dirty="0">
                <a:solidFill>
                  <a:srgbClr val="000000"/>
                </a:solidFill>
                <a:effectLst/>
                <a:latin typeface="CiscoSansTTThin"/>
              </a:rPr>
              <a:t>What is Inside a Digital Certificate?</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3A35958B-EF90-E362-3C8E-3F5A738A96CD}"/>
              </a:ext>
            </a:extLst>
          </p:cNvPr>
          <p:cNvSpPr>
            <a:spLocks noGrp="1"/>
          </p:cNvSpPr>
          <p:nvPr>
            <p:ph idx="1"/>
          </p:nvPr>
        </p:nvSpPr>
        <p:spPr/>
        <p:txBody>
          <a:bodyPr/>
          <a:lstStyle/>
          <a:p>
            <a:pPr algn="l"/>
            <a:r>
              <a:rPr lang="en-US" b="0" i="0" dirty="0">
                <a:solidFill>
                  <a:srgbClr val="333333"/>
                </a:solidFill>
                <a:effectLst/>
                <a:latin typeface="CiscoSansTTLight"/>
              </a:rPr>
              <a:t>As long as a digital certificate follows a standard structure, any entity can read and understand it regardless of the issuer. X.509 is a standard for a public key infrastructure (PKI) to manage digital certificates. PKI is the policies, roles, and procedures required to create, manage, distribute, use, store, and revoke digital certificates. </a:t>
            </a:r>
            <a:endParaRPr lang="en-US" dirty="0"/>
          </a:p>
        </p:txBody>
      </p:sp>
    </p:spTree>
    <p:extLst>
      <p:ext uri="{BB962C8B-B14F-4D97-AF65-F5344CB8AC3E}">
        <p14:creationId xmlns:p14="http://schemas.microsoft.com/office/powerpoint/2010/main" val="3076176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B30D-CBFD-0030-575F-D26D359E56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4529EA-4C23-81D2-0069-164D4791D46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51A6FA-D834-F83F-C5DA-1196E9DF8932}"/>
              </a:ext>
            </a:extLst>
          </p:cNvPr>
          <p:cNvPicPr>
            <a:picLocks noChangeAspect="1"/>
          </p:cNvPicPr>
          <p:nvPr/>
        </p:nvPicPr>
        <p:blipFill>
          <a:blip r:embed="rId2"/>
          <a:stretch>
            <a:fillRect/>
          </a:stretch>
        </p:blipFill>
        <p:spPr>
          <a:xfrm>
            <a:off x="1317793" y="365125"/>
            <a:ext cx="8420374" cy="6127750"/>
          </a:xfrm>
          <a:prstGeom prst="rect">
            <a:avLst/>
          </a:prstGeom>
        </p:spPr>
      </p:pic>
    </p:spTree>
    <p:extLst>
      <p:ext uri="{BB962C8B-B14F-4D97-AF65-F5344CB8AC3E}">
        <p14:creationId xmlns:p14="http://schemas.microsoft.com/office/powerpoint/2010/main" val="165509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81-5D4C-F7DF-16D4-7FE2AEF9CA92}"/>
              </a:ext>
            </a:extLst>
          </p:cNvPr>
          <p:cNvSpPr>
            <a:spLocks noGrp="1"/>
          </p:cNvSpPr>
          <p:nvPr>
            <p:ph type="title"/>
          </p:nvPr>
        </p:nvSpPr>
        <p:spPr/>
        <p:txBody>
          <a:bodyPr/>
          <a:lstStyle/>
          <a:p>
            <a:r>
              <a:rPr lang="en-US" b="0" i="0" dirty="0">
                <a:solidFill>
                  <a:srgbClr val="000000"/>
                </a:solidFill>
                <a:effectLst/>
                <a:latin typeface="CiscoSansTTThin"/>
              </a:rPr>
              <a:t>The Validation Process</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477834C8-7AE3-2C40-E00B-71199F23DFF9}"/>
              </a:ext>
            </a:extLst>
          </p:cNvPr>
          <p:cNvSpPr>
            <a:spLocks noGrp="1"/>
          </p:cNvSpPr>
          <p:nvPr>
            <p:ph idx="1"/>
          </p:nvPr>
        </p:nvSpPr>
        <p:spPr/>
        <p:txBody>
          <a:bodyPr/>
          <a:lstStyle/>
          <a:p>
            <a:pPr algn="l"/>
            <a:r>
              <a:rPr lang="en-US" b="0" i="0" dirty="0">
                <a:solidFill>
                  <a:srgbClr val="333333"/>
                </a:solidFill>
                <a:effectLst/>
                <a:latin typeface="CiscoSansTTLight"/>
              </a:rPr>
              <a:t>Browsers and applications perform a validation check before they trust a certificate to ensure they are valid. The three processes include the following:</a:t>
            </a:r>
          </a:p>
          <a:p>
            <a:pPr algn="l">
              <a:buFont typeface="Arial" panose="020B0604020202020204" pitchFamily="34" charset="0"/>
              <a:buChar char="•"/>
            </a:pPr>
            <a:r>
              <a:rPr lang="en-US" b="0" i="0" dirty="0">
                <a:solidFill>
                  <a:srgbClr val="333333"/>
                </a:solidFill>
                <a:effectLst/>
                <a:latin typeface="CiscoSansTTLight"/>
              </a:rPr>
              <a:t>Certificate Discovery validates the certification path by checking each certificate starting at the beginning with the root CA’s certificate</a:t>
            </a:r>
          </a:p>
          <a:p>
            <a:pPr algn="l">
              <a:buFont typeface="Arial" panose="020B0604020202020204" pitchFamily="34" charset="0"/>
              <a:buChar char="•"/>
            </a:pPr>
            <a:r>
              <a:rPr lang="en-US" b="0" i="0" dirty="0">
                <a:solidFill>
                  <a:srgbClr val="333333"/>
                </a:solidFill>
                <a:effectLst/>
                <a:latin typeface="CiscoSansTTLight"/>
              </a:rPr>
              <a:t>Path Validation selects a certificate of the issuing CA for each certificate in the chain</a:t>
            </a:r>
          </a:p>
          <a:p>
            <a:pPr algn="l">
              <a:buFont typeface="Arial" panose="020B0604020202020204" pitchFamily="34" charset="0"/>
              <a:buChar char="•"/>
            </a:pPr>
            <a:r>
              <a:rPr lang="en-US" b="0" i="0" dirty="0">
                <a:solidFill>
                  <a:srgbClr val="333333"/>
                </a:solidFill>
                <a:effectLst/>
                <a:latin typeface="CiscoSansTTLight"/>
              </a:rPr>
              <a:t>Revocation determines whether the certificate was revoked and why</a:t>
            </a:r>
          </a:p>
          <a:p>
            <a:endParaRPr lang="en-US" dirty="0"/>
          </a:p>
        </p:txBody>
      </p:sp>
    </p:spTree>
    <p:extLst>
      <p:ext uri="{BB962C8B-B14F-4D97-AF65-F5344CB8AC3E}">
        <p14:creationId xmlns:p14="http://schemas.microsoft.com/office/powerpoint/2010/main" val="2002163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B37B-3831-C2E7-417F-8E65C10F5995}"/>
              </a:ext>
            </a:extLst>
          </p:cNvPr>
          <p:cNvSpPr>
            <a:spLocks noGrp="1"/>
          </p:cNvSpPr>
          <p:nvPr>
            <p:ph type="title"/>
          </p:nvPr>
        </p:nvSpPr>
        <p:spPr/>
        <p:txBody>
          <a:bodyPr/>
          <a:lstStyle/>
          <a:p>
            <a:r>
              <a:rPr lang="en-US" b="0" i="0" dirty="0">
                <a:solidFill>
                  <a:srgbClr val="000000"/>
                </a:solidFill>
                <a:effectLst/>
                <a:latin typeface="CiscoSansTTThin"/>
              </a:rPr>
              <a:t>The Certificate Path</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9C3B325E-D8F8-A437-6B47-2056C40DFDF1}"/>
              </a:ext>
            </a:extLst>
          </p:cNvPr>
          <p:cNvSpPr>
            <a:spLocks noGrp="1"/>
          </p:cNvSpPr>
          <p:nvPr>
            <p:ph idx="1"/>
          </p:nvPr>
        </p:nvSpPr>
        <p:spPr/>
        <p:txBody>
          <a:bodyPr>
            <a:normAutofit/>
          </a:bodyPr>
          <a:lstStyle/>
          <a:p>
            <a:pPr algn="l"/>
            <a:r>
              <a:rPr lang="en-US" b="0" i="0" dirty="0">
                <a:solidFill>
                  <a:srgbClr val="333333"/>
                </a:solidFill>
                <a:effectLst/>
                <a:latin typeface="CiscoSansTTLight"/>
              </a:rPr>
              <a:t>An individual gets a certificate for a public key from a commercial CA. The certificate belongs to a chain of certificates called the chain of trust. The number of certificates in the chain depends on the hierarchical structure of the CA.</a:t>
            </a:r>
          </a:p>
          <a:p>
            <a:pPr algn="l"/>
            <a:r>
              <a:rPr lang="en-US" b="0" i="0" dirty="0">
                <a:solidFill>
                  <a:srgbClr val="333333"/>
                </a:solidFill>
                <a:effectLst/>
                <a:latin typeface="CiscoSansTTLight"/>
              </a:rPr>
              <a:t>The figure shows a certificate chain for a two tier CA. There is an offline Root CA and an online subordinate CA. The reason for the two-tier structure is that X.509 signing allows for easier recovery in the event of a compromise. If there is an offline CA, it can sign the new online CA certificate. If there is not an offline CA, a user has to install a new root CA certificate on every client machine, phone, or tablet.</a:t>
            </a:r>
          </a:p>
          <a:p>
            <a:endParaRPr lang="en-US" dirty="0"/>
          </a:p>
        </p:txBody>
      </p:sp>
    </p:spTree>
    <p:extLst>
      <p:ext uri="{BB962C8B-B14F-4D97-AF65-F5344CB8AC3E}">
        <p14:creationId xmlns:p14="http://schemas.microsoft.com/office/powerpoint/2010/main" val="2370358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ABB1-AC9F-0390-5EDB-827F47D10A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C1B6C1-9A0A-9BC8-D311-2863AB4458A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20686D6-2C58-BA80-E2A7-56EC15ECFDCE}"/>
              </a:ext>
            </a:extLst>
          </p:cNvPr>
          <p:cNvPicPr>
            <a:picLocks noChangeAspect="1"/>
          </p:cNvPicPr>
          <p:nvPr/>
        </p:nvPicPr>
        <p:blipFill>
          <a:blip r:embed="rId2"/>
          <a:stretch>
            <a:fillRect/>
          </a:stretch>
        </p:blipFill>
        <p:spPr>
          <a:xfrm>
            <a:off x="3465781" y="337803"/>
            <a:ext cx="4326074" cy="6155072"/>
          </a:xfrm>
          <a:prstGeom prst="rect">
            <a:avLst/>
          </a:prstGeom>
        </p:spPr>
      </p:pic>
    </p:spTree>
    <p:extLst>
      <p:ext uri="{BB962C8B-B14F-4D97-AF65-F5344CB8AC3E}">
        <p14:creationId xmlns:p14="http://schemas.microsoft.com/office/powerpoint/2010/main" val="432525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E190-E49E-E300-BB42-E15D09F277B2}"/>
              </a:ext>
            </a:extLst>
          </p:cNvPr>
          <p:cNvSpPr>
            <a:spLocks noGrp="1"/>
          </p:cNvSpPr>
          <p:nvPr>
            <p:ph type="title"/>
          </p:nvPr>
        </p:nvSpPr>
        <p:spPr/>
        <p:txBody>
          <a:bodyPr/>
          <a:lstStyle/>
          <a:p>
            <a:r>
              <a:rPr lang="en-US" b="0" i="0" dirty="0">
                <a:solidFill>
                  <a:srgbClr val="000000"/>
                </a:solidFill>
                <a:effectLst/>
                <a:latin typeface="CiscoSansTTThin"/>
              </a:rPr>
              <a:t>Data Integrity</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B2F97233-9F6B-16C9-1798-5759F12C3A10}"/>
              </a:ext>
            </a:extLst>
          </p:cNvPr>
          <p:cNvSpPr>
            <a:spLocks noGrp="1"/>
          </p:cNvSpPr>
          <p:nvPr>
            <p:ph idx="1"/>
          </p:nvPr>
        </p:nvSpPr>
        <p:spPr/>
        <p:txBody>
          <a:bodyPr>
            <a:normAutofit fontScale="70000" lnSpcReduction="20000"/>
          </a:bodyPr>
          <a:lstStyle/>
          <a:p>
            <a:pPr algn="l"/>
            <a:r>
              <a:rPr lang="en-US" b="0" i="0" dirty="0">
                <a:solidFill>
                  <a:srgbClr val="333333"/>
                </a:solidFill>
                <a:effectLst/>
                <a:latin typeface="CiscoSansTTLight"/>
              </a:rPr>
              <a:t>Databases provide an efficient way to store, retrieve, and analyze data. As data collection increases and data becomes more sensitive, it is important for cybersecurity professionals to protect the growing number of databases. Think of a database as an electronic filing system. Data integrity refers to the accuracy, consistency, and reliability of data stored in a database. The responsibility of data integrity falls on database designers, developers, and the organization’s management.</a:t>
            </a:r>
          </a:p>
          <a:p>
            <a:pPr algn="l"/>
            <a:r>
              <a:rPr lang="en-US" b="0" i="0" dirty="0">
                <a:solidFill>
                  <a:srgbClr val="333333"/>
                </a:solidFill>
                <a:effectLst/>
                <a:latin typeface="CiscoSansTTLight"/>
              </a:rPr>
              <a:t>The four data integrity rules or constraints are as follows:</a:t>
            </a:r>
          </a:p>
          <a:p>
            <a:pPr algn="l">
              <a:buFont typeface="Arial" panose="020B0604020202020204" pitchFamily="34" charset="0"/>
              <a:buChar char="•"/>
            </a:pPr>
            <a:r>
              <a:rPr lang="en-US" b="1" i="0" dirty="0">
                <a:solidFill>
                  <a:srgbClr val="333333"/>
                </a:solidFill>
                <a:effectLst/>
                <a:latin typeface="CiscoSansTTLight"/>
              </a:rPr>
              <a:t>Entity Integrity</a:t>
            </a:r>
            <a:r>
              <a:rPr lang="en-US" b="0" i="0" dirty="0">
                <a:solidFill>
                  <a:srgbClr val="333333"/>
                </a:solidFill>
                <a:effectLst/>
                <a:latin typeface="CiscoSansTTLight"/>
              </a:rPr>
              <a:t>: All rows must have a unique identifier called a Primary Key (Figure 1).</a:t>
            </a:r>
          </a:p>
          <a:p>
            <a:pPr algn="l">
              <a:buFont typeface="Arial" panose="020B0604020202020204" pitchFamily="34" charset="0"/>
              <a:buChar char="•"/>
            </a:pPr>
            <a:r>
              <a:rPr lang="en-US" b="1" i="0" dirty="0">
                <a:solidFill>
                  <a:srgbClr val="333333"/>
                </a:solidFill>
                <a:effectLst/>
                <a:latin typeface="CiscoSansTTLight"/>
              </a:rPr>
              <a:t>Domain Integrity</a:t>
            </a:r>
            <a:r>
              <a:rPr lang="en-US" b="0" i="0" dirty="0">
                <a:solidFill>
                  <a:srgbClr val="333333"/>
                </a:solidFill>
                <a:effectLst/>
                <a:latin typeface="CiscoSansTTLight"/>
              </a:rPr>
              <a:t>: All data stored in a column must follow the same format and definition (Figure 2).</a:t>
            </a:r>
          </a:p>
          <a:p>
            <a:pPr algn="l">
              <a:buFont typeface="Arial" panose="020B0604020202020204" pitchFamily="34" charset="0"/>
              <a:buChar char="•"/>
            </a:pPr>
            <a:r>
              <a:rPr lang="en-US" b="1" i="0" dirty="0">
                <a:solidFill>
                  <a:srgbClr val="333333"/>
                </a:solidFill>
                <a:effectLst/>
                <a:latin typeface="CiscoSansTTLight"/>
              </a:rPr>
              <a:t>Referential Integrity</a:t>
            </a:r>
            <a:r>
              <a:rPr lang="en-US" b="0" i="0" dirty="0">
                <a:solidFill>
                  <a:srgbClr val="333333"/>
                </a:solidFill>
                <a:effectLst/>
                <a:latin typeface="CiscoSansTTLight"/>
              </a:rPr>
              <a:t>: Table relationships must remain consistent. Therefore, a user cannot delete a record which is related to another one (Figure 3).</a:t>
            </a:r>
          </a:p>
          <a:p>
            <a:pPr algn="l">
              <a:buFont typeface="Arial" panose="020B0604020202020204" pitchFamily="34" charset="0"/>
              <a:buChar char="•"/>
            </a:pPr>
            <a:r>
              <a:rPr lang="en-US" b="1" i="0" dirty="0">
                <a:solidFill>
                  <a:srgbClr val="333333"/>
                </a:solidFill>
                <a:effectLst/>
                <a:latin typeface="CiscoSansTTLight"/>
              </a:rPr>
              <a:t>User-defined Integrity</a:t>
            </a:r>
            <a:r>
              <a:rPr lang="en-US" b="0" i="0" dirty="0">
                <a:solidFill>
                  <a:srgbClr val="333333"/>
                </a:solidFill>
                <a:effectLst/>
                <a:latin typeface="CiscoSansTTLight"/>
              </a:rPr>
              <a:t>: A set of rules defined by a user which does not belong to one of the other categories. For example, a customer places a new order, as shown in Figure 4. The user first checks to see if this is a new customer. If it is, the user adds the new customer to the customers table.</a:t>
            </a:r>
          </a:p>
          <a:p>
            <a:endParaRPr lang="en-US" dirty="0"/>
          </a:p>
        </p:txBody>
      </p:sp>
    </p:spTree>
    <p:extLst>
      <p:ext uri="{BB962C8B-B14F-4D97-AF65-F5344CB8AC3E}">
        <p14:creationId xmlns:p14="http://schemas.microsoft.com/office/powerpoint/2010/main" val="2691853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96C3-7905-17FA-B473-1D2904BE06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8351C1-9CDF-B961-12B5-FF44BB68270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9396E00-DD7D-70C9-27EC-E57AFB8E253D}"/>
              </a:ext>
            </a:extLst>
          </p:cNvPr>
          <p:cNvPicPr>
            <a:picLocks noChangeAspect="1"/>
          </p:cNvPicPr>
          <p:nvPr/>
        </p:nvPicPr>
        <p:blipFill>
          <a:blip r:embed="rId2"/>
          <a:stretch>
            <a:fillRect/>
          </a:stretch>
        </p:blipFill>
        <p:spPr>
          <a:xfrm>
            <a:off x="838199" y="365125"/>
            <a:ext cx="9743375" cy="5811838"/>
          </a:xfrm>
          <a:prstGeom prst="rect">
            <a:avLst/>
          </a:prstGeom>
        </p:spPr>
      </p:pic>
    </p:spTree>
    <p:extLst>
      <p:ext uri="{BB962C8B-B14F-4D97-AF65-F5344CB8AC3E}">
        <p14:creationId xmlns:p14="http://schemas.microsoft.com/office/powerpoint/2010/main" val="3082752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D44A-E7EF-2C97-620D-7E641E353D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61BB76-9118-F64C-7364-6A70C4E4ED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9D5D65D-3E5D-8063-C6F0-C91B86A782EE}"/>
              </a:ext>
            </a:extLst>
          </p:cNvPr>
          <p:cNvPicPr>
            <a:picLocks noChangeAspect="1"/>
          </p:cNvPicPr>
          <p:nvPr/>
        </p:nvPicPr>
        <p:blipFill>
          <a:blip r:embed="rId2"/>
          <a:stretch>
            <a:fillRect/>
          </a:stretch>
        </p:blipFill>
        <p:spPr>
          <a:xfrm>
            <a:off x="1995285" y="365125"/>
            <a:ext cx="6701243" cy="5947730"/>
          </a:xfrm>
          <a:prstGeom prst="rect">
            <a:avLst/>
          </a:prstGeom>
        </p:spPr>
      </p:pic>
    </p:spTree>
    <p:extLst>
      <p:ext uri="{BB962C8B-B14F-4D97-AF65-F5344CB8AC3E}">
        <p14:creationId xmlns:p14="http://schemas.microsoft.com/office/powerpoint/2010/main" val="17549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F131-EEF0-61B2-5F9E-D271BACE3CB8}"/>
              </a:ext>
            </a:extLst>
          </p:cNvPr>
          <p:cNvSpPr>
            <a:spLocks noGrp="1"/>
          </p:cNvSpPr>
          <p:nvPr>
            <p:ph type="title"/>
          </p:nvPr>
        </p:nvSpPr>
        <p:spPr>
          <a:xfrm>
            <a:off x="838200" y="365126"/>
            <a:ext cx="10515600" cy="928654"/>
          </a:xfrm>
        </p:spPr>
        <p:txBody>
          <a:bodyPr>
            <a:normAutofit fontScale="90000"/>
          </a:bodyPr>
          <a:lstStyle/>
          <a:p>
            <a:r>
              <a:rPr lang="en-US" b="1" dirty="0">
                <a:effectLst/>
              </a:rPr>
              <a:t>Hashing Algorithms</a:t>
            </a:r>
            <a:br>
              <a:rPr lang="en-US" b="1" dirty="0">
                <a:effectLst/>
              </a:rPr>
            </a:br>
            <a:endParaRPr lang="en-US" dirty="0"/>
          </a:p>
        </p:txBody>
      </p:sp>
      <p:sp>
        <p:nvSpPr>
          <p:cNvPr id="3" name="Content Placeholder 2">
            <a:extLst>
              <a:ext uri="{FF2B5EF4-FFF2-40B4-BE49-F238E27FC236}">
                <a16:creationId xmlns:a16="http://schemas.microsoft.com/office/drawing/2014/main" id="{8E22921A-7DE2-3381-E1FB-267C1E11E5E0}"/>
              </a:ext>
            </a:extLst>
          </p:cNvPr>
          <p:cNvSpPr>
            <a:spLocks noGrp="1"/>
          </p:cNvSpPr>
          <p:nvPr>
            <p:ph idx="1"/>
          </p:nvPr>
        </p:nvSpPr>
        <p:spPr>
          <a:xfrm>
            <a:off x="838200" y="1099226"/>
            <a:ext cx="10515600" cy="5077737"/>
          </a:xfrm>
        </p:spPr>
        <p:txBody>
          <a:bodyPr>
            <a:normAutofit fontScale="62500" lnSpcReduction="20000"/>
          </a:bodyPr>
          <a:lstStyle/>
          <a:p>
            <a:r>
              <a:rPr lang="en-US" b="1" dirty="0">
                <a:effectLst/>
              </a:rPr>
              <a:t>Simple Hash Algorithm (8-bit Checksum)</a:t>
            </a:r>
            <a:r>
              <a:rPr lang="en-US" dirty="0">
                <a:effectLst/>
              </a:rPr>
              <a:t> </a:t>
            </a:r>
          </a:p>
          <a:p>
            <a:r>
              <a:rPr lang="en-US" dirty="0">
                <a:effectLst/>
              </a:rPr>
              <a:t>The 8-bit checksum is one of the first hashing algorithms, and it is the simplest form of a hash function. An 8-bit checksum calculates the hash by converting the message into binary numbers and then organizing the string of binary numbers into 8-bit chucks. The algorithm adds up the 8-bit values. The final step is to convert the result using a process called 2’s complement. The 2’s complement converts a binary to its opposite value, and then it adds one. This means that a zero converts to a one, and a one converts to a zero. The final step is to add 1 resulting in an 8-bit hash value. </a:t>
            </a:r>
          </a:p>
          <a:p>
            <a:r>
              <a:rPr lang="en-US" dirty="0">
                <a:effectLst/>
              </a:rPr>
              <a:t>Click </a:t>
            </a:r>
            <a:r>
              <a:rPr lang="en-US" dirty="0">
                <a:effectLst/>
                <a:hlinkClick r:id="rId2"/>
              </a:rPr>
              <a:t>here</a:t>
            </a:r>
            <a:r>
              <a:rPr lang="en-US" dirty="0">
                <a:effectLst/>
              </a:rPr>
              <a:t> to calculate the 8-bit hash for the message </a:t>
            </a:r>
            <a:r>
              <a:rPr lang="en-US" b="1" dirty="0">
                <a:effectLst/>
              </a:rPr>
              <a:t>BOB</a:t>
            </a:r>
            <a:r>
              <a:rPr lang="en-US" dirty="0">
                <a:effectLst/>
              </a:rPr>
              <a:t>. </a:t>
            </a:r>
          </a:p>
          <a:p>
            <a:r>
              <a:rPr lang="en-US" dirty="0">
                <a:effectLst/>
              </a:rPr>
              <a:t>1. Convert BOB to binary using the ASCII code.</a:t>
            </a:r>
          </a:p>
          <a:p>
            <a:r>
              <a:rPr lang="en-US" dirty="0">
                <a:effectLst/>
              </a:rPr>
              <a:t>2. Convert the binary numbers to hexadecimal. </a:t>
            </a:r>
          </a:p>
          <a:p>
            <a:r>
              <a:rPr lang="en-US" dirty="0">
                <a:effectLst/>
              </a:rPr>
              <a:t>3. Enter the hexadecimal numbers into the calculator (42 4F 42). </a:t>
            </a:r>
          </a:p>
          <a:p>
            <a:r>
              <a:rPr lang="en-US" dirty="0">
                <a:effectLst/>
              </a:rPr>
              <a:t>4. Click the </a:t>
            </a:r>
            <a:r>
              <a:rPr lang="en-US" b="1" dirty="0">
                <a:effectLst/>
              </a:rPr>
              <a:t>Calculate</a:t>
            </a:r>
            <a:r>
              <a:rPr lang="en-US" dirty="0">
                <a:effectLst/>
              </a:rPr>
              <a:t> button. The result is the hash value </a:t>
            </a:r>
            <a:r>
              <a:rPr lang="en-US" b="1" dirty="0">
                <a:effectLst/>
              </a:rPr>
              <a:t>2D</a:t>
            </a:r>
            <a:r>
              <a:rPr lang="en-US" dirty="0">
                <a:effectLst/>
              </a:rPr>
              <a:t>.</a:t>
            </a:r>
          </a:p>
          <a:p>
            <a:r>
              <a:rPr lang="en-US" dirty="0">
                <a:effectLst/>
              </a:rPr>
              <a:t>Try the following examples:</a:t>
            </a:r>
          </a:p>
          <a:p>
            <a:r>
              <a:rPr lang="en-US" dirty="0">
                <a:effectLst/>
              </a:rPr>
              <a:t>SECRET = “S”=53 “E”=45 “C”=43 “R”=52 “E”=45 “T”=54</a:t>
            </a:r>
          </a:p>
          <a:p>
            <a:r>
              <a:rPr lang="en-US" dirty="0">
                <a:effectLst/>
              </a:rPr>
              <a:t>HASH VALUE = 3A</a:t>
            </a:r>
          </a:p>
          <a:p>
            <a:r>
              <a:rPr lang="en-US" dirty="0">
                <a:effectLst/>
              </a:rPr>
              <a:t>MESSAGE = “M”=4D “E”=45 “S”=53 “S”=53 “A”=41 “G”=47 “E”=45</a:t>
            </a:r>
          </a:p>
          <a:p>
            <a:r>
              <a:rPr lang="en-US" dirty="0">
                <a:effectLst/>
              </a:rPr>
              <a:t>HASH VALUE = FB</a:t>
            </a:r>
          </a:p>
          <a:p>
            <a:endParaRPr lang="en-US" dirty="0"/>
          </a:p>
        </p:txBody>
      </p:sp>
    </p:spTree>
    <p:extLst>
      <p:ext uri="{BB962C8B-B14F-4D97-AF65-F5344CB8AC3E}">
        <p14:creationId xmlns:p14="http://schemas.microsoft.com/office/powerpoint/2010/main" val="998002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B2AA-7150-5FEC-BD00-C334EAC98C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0AE77F-714C-2935-5546-83709829342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6EE63BE-3ABA-665C-C009-FCAFCC9A0293}"/>
              </a:ext>
            </a:extLst>
          </p:cNvPr>
          <p:cNvPicPr>
            <a:picLocks noChangeAspect="1"/>
          </p:cNvPicPr>
          <p:nvPr/>
        </p:nvPicPr>
        <p:blipFill>
          <a:blip r:embed="rId2"/>
          <a:stretch>
            <a:fillRect/>
          </a:stretch>
        </p:blipFill>
        <p:spPr>
          <a:xfrm>
            <a:off x="838200" y="535426"/>
            <a:ext cx="9854118" cy="5417901"/>
          </a:xfrm>
          <a:prstGeom prst="rect">
            <a:avLst/>
          </a:prstGeom>
        </p:spPr>
      </p:pic>
    </p:spTree>
    <p:extLst>
      <p:ext uri="{BB962C8B-B14F-4D97-AF65-F5344CB8AC3E}">
        <p14:creationId xmlns:p14="http://schemas.microsoft.com/office/powerpoint/2010/main" val="1601433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D98D7-97CF-E22C-ED2F-C0ADD8DE95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BE7A28-8E65-CA3E-D2D0-37409BBD296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14031FE-A326-A971-604F-62371143C69F}"/>
              </a:ext>
            </a:extLst>
          </p:cNvPr>
          <p:cNvPicPr>
            <a:picLocks noChangeAspect="1"/>
          </p:cNvPicPr>
          <p:nvPr/>
        </p:nvPicPr>
        <p:blipFill>
          <a:blip r:embed="rId2"/>
          <a:stretch>
            <a:fillRect/>
          </a:stretch>
        </p:blipFill>
        <p:spPr>
          <a:xfrm>
            <a:off x="1047446" y="365125"/>
            <a:ext cx="9592468" cy="5811838"/>
          </a:xfrm>
          <a:prstGeom prst="rect">
            <a:avLst/>
          </a:prstGeom>
        </p:spPr>
      </p:pic>
    </p:spTree>
    <p:extLst>
      <p:ext uri="{BB962C8B-B14F-4D97-AF65-F5344CB8AC3E}">
        <p14:creationId xmlns:p14="http://schemas.microsoft.com/office/powerpoint/2010/main" val="326607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580B-9C4A-FF3B-9B61-5B721E3CDC30}"/>
              </a:ext>
            </a:extLst>
          </p:cNvPr>
          <p:cNvSpPr>
            <a:spLocks noGrp="1"/>
          </p:cNvSpPr>
          <p:nvPr>
            <p:ph type="title"/>
          </p:nvPr>
        </p:nvSpPr>
        <p:spPr>
          <a:xfrm>
            <a:off x="838200" y="365126"/>
            <a:ext cx="10515600" cy="1103752"/>
          </a:xfrm>
        </p:spPr>
        <p:txBody>
          <a:bodyPr>
            <a:normAutofit fontScale="90000"/>
          </a:bodyPr>
          <a:lstStyle/>
          <a:p>
            <a:r>
              <a:rPr lang="en-US" b="0" i="0" dirty="0">
                <a:solidFill>
                  <a:srgbClr val="000000"/>
                </a:solidFill>
                <a:effectLst/>
                <a:latin typeface="CiscoSansTTThin"/>
              </a:rPr>
              <a:t>Data Entry Controls</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6D4D2054-96D1-D6DB-E202-8C3FA7D30F7A}"/>
              </a:ext>
            </a:extLst>
          </p:cNvPr>
          <p:cNvSpPr>
            <a:spLocks noGrp="1"/>
          </p:cNvSpPr>
          <p:nvPr>
            <p:ph idx="1"/>
          </p:nvPr>
        </p:nvSpPr>
        <p:spPr/>
        <p:txBody>
          <a:bodyPr>
            <a:normAutofit fontScale="55000" lnSpcReduction="20000"/>
          </a:bodyPr>
          <a:lstStyle/>
          <a:p>
            <a:pPr algn="l"/>
            <a:r>
              <a:rPr lang="en-US" b="0" i="0" dirty="0">
                <a:solidFill>
                  <a:srgbClr val="333333"/>
                </a:solidFill>
                <a:effectLst/>
                <a:latin typeface="CiscoSansTTLight"/>
              </a:rPr>
              <a:t>Data entry involves inputting data to a system. A set of controls ensures that users enter the correct data.</a:t>
            </a:r>
          </a:p>
          <a:p>
            <a:pPr algn="l"/>
            <a:r>
              <a:rPr lang="en-US" b="1" i="0" dirty="0">
                <a:solidFill>
                  <a:srgbClr val="333333"/>
                </a:solidFill>
                <a:effectLst/>
                <a:latin typeface="CiscoSansTTLight"/>
              </a:rPr>
              <a:t>Drop Down Master Data Controls</a:t>
            </a:r>
            <a:endParaRPr lang="en-US" b="0" i="0" dirty="0">
              <a:solidFill>
                <a:srgbClr val="333333"/>
              </a:solidFill>
              <a:effectLst/>
              <a:latin typeface="CiscoSansTTLight"/>
            </a:endParaRPr>
          </a:p>
          <a:p>
            <a:pPr algn="l"/>
            <a:r>
              <a:rPr lang="en-US" b="0" i="0" dirty="0">
                <a:solidFill>
                  <a:srgbClr val="333333"/>
                </a:solidFill>
                <a:effectLst/>
                <a:latin typeface="CiscoSansTTLight"/>
              </a:rPr>
              <a:t>Have a drop down option for master tables instead of asking individuals to enter the data. An example of drop down master data controls is using the locations list from the U.S. postal address system to standardize addresses.</a:t>
            </a:r>
          </a:p>
          <a:p>
            <a:pPr algn="l"/>
            <a:r>
              <a:rPr lang="en-US" b="1" i="0" dirty="0">
                <a:solidFill>
                  <a:srgbClr val="333333"/>
                </a:solidFill>
                <a:effectLst/>
                <a:latin typeface="CiscoSansTTLight"/>
              </a:rPr>
              <a:t>Data Field Validation Controls</a:t>
            </a:r>
            <a:endParaRPr lang="en-US" b="0" i="0" dirty="0">
              <a:solidFill>
                <a:srgbClr val="333333"/>
              </a:solidFill>
              <a:effectLst/>
              <a:latin typeface="CiscoSansTTLight"/>
            </a:endParaRPr>
          </a:p>
          <a:p>
            <a:pPr algn="l"/>
            <a:r>
              <a:rPr lang="en-US" b="0" i="0" dirty="0">
                <a:solidFill>
                  <a:srgbClr val="333333"/>
                </a:solidFill>
                <a:effectLst/>
                <a:latin typeface="CiscoSansTTLight"/>
              </a:rPr>
              <a:t>Set up rules for basic checks including:</a:t>
            </a:r>
          </a:p>
          <a:p>
            <a:pPr algn="l">
              <a:buFont typeface="Arial" panose="020B0604020202020204" pitchFamily="34" charset="0"/>
              <a:buChar char="•"/>
            </a:pPr>
            <a:r>
              <a:rPr lang="en-US" b="0" i="0" dirty="0">
                <a:solidFill>
                  <a:srgbClr val="333333"/>
                </a:solidFill>
                <a:effectLst/>
                <a:latin typeface="CiscoSansTTLight"/>
              </a:rPr>
              <a:t>Mandatory input ensures that a required field contains data</a:t>
            </a:r>
          </a:p>
          <a:p>
            <a:pPr algn="l">
              <a:buFont typeface="Arial" panose="020B0604020202020204" pitchFamily="34" charset="0"/>
              <a:buChar char="•"/>
            </a:pPr>
            <a:r>
              <a:rPr lang="en-US" b="0" i="0" dirty="0">
                <a:solidFill>
                  <a:srgbClr val="333333"/>
                </a:solidFill>
                <a:effectLst/>
                <a:latin typeface="CiscoSansTTLight"/>
              </a:rPr>
              <a:t>Input masks prevent users from entering invalid data or help ensure that they enter data consistently (like a phone number, for example)</a:t>
            </a:r>
          </a:p>
          <a:p>
            <a:pPr algn="l">
              <a:buFont typeface="Arial" panose="020B0604020202020204" pitchFamily="34" charset="0"/>
              <a:buChar char="•"/>
            </a:pPr>
            <a:r>
              <a:rPr lang="en-US" b="0" i="0" dirty="0">
                <a:solidFill>
                  <a:srgbClr val="333333"/>
                </a:solidFill>
                <a:effectLst/>
                <a:latin typeface="CiscoSansTTLight"/>
              </a:rPr>
              <a:t>Positive dollar amounts</a:t>
            </a:r>
          </a:p>
          <a:p>
            <a:pPr algn="l">
              <a:buFont typeface="Arial" panose="020B0604020202020204" pitchFamily="34" charset="0"/>
              <a:buChar char="•"/>
            </a:pPr>
            <a:r>
              <a:rPr lang="en-US" b="0" i="0" dirty="0">
                <a:solidFill>
                  <a:srgbClr val="333333"/>
                </a:solidFill>
                <a:effectLst/>
                <a:latin typeface="CiscoSansTTLight"/>
              </a:rPr>
              <a:t>Data ranges ensure that a user enters data within a given range (like a date of birth entered as 01-18-1820, for example)</a:t>
            </a:r>
          </a:p>
          <a:p>
            <a:pPr algn="l">
              <a:buFont typeface="Arial" panose="020B0604020202020204" pitchFamily="34" charset="0"/>
              <a:buChar char="•"/>
            </a:pPr>
            <a:r>
              <a:rPr lang="en-US" b="0" i="0" dirty="0">
                <a:solidFill>
                  <a:srgbClr val="333333"/>
                </a:solidFill>
                <a:effectLst/>
                <a:latin typeface="CiscoSansTTLight"/>
              </a:rPr>
              <a:t>Mandatory second person approval (a bank teller receives a deposit or withdraw request greater than a specified value triggers a second or third approval)</a:t>
            </a:r>
          </a:p>
          <a:p>
            <a:pPr algn="l">
              <a:buFont typeface="Arial" panose="020B0604020202020204" pitchFamily="34" charset="0"/>
              <a:buChar char="•"/>
            </a:pPr>
            <a:r>
              <a:rPr lang="en-US" b="0" i="0" dirty="0">
                <a:solidFill>
                  <a:srgbClr val="333333"/>
                </a:solidFill>
                <a:effectLst/>
                <a:latin typeface="CiscoSansTTLight"/>
              </a:rPr>
              <a:t>Maximum record modification trigger (the number of records modified exceeds a predetermined number within a specific period of time blocks a user until a manager identifies whether or not the transactions were legitimate)</a:t>
            </a:r>
          </a:p>
          <a:p>
            <a:pPr algn="l">
              <a:buFont typeface="Arial" panose="020B0604020202020204" pitchFamily="34" charset="0"/>
              <a:buChar char="•"/>
            </a:pPr>
            <a:r>
              <a:rPr lang="en-US" b="0" i="0" dirty="0">
                <a:solidFill>
                  <a:srgbClr val="333333"/>
                </a:solidFill>
                <a:effectLst/>
                <a:latin typeface="CiscoSansTTLight"/>
              </a:rPr>
              <a:t>Unusual activity trigger (a system locks when it recognizes unusual activity)</a:t>
            </a:r>
          </a:p>
          <a:p>
            <a:endParaRPr lang="en-US" dirty="0"/>
          </a:p>
        </p:txBody>
      </p:sp>
    </p:spTree>
    <p:extLst>
      <p:ext uri="{BB962C8B-B14F-4D97-AF65-F5344CB8AC3E}">
        <p14:creationId xmlns:p14="http://schemas.microsoft.com/office/powerpoint/2010/main" val="1115340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4A78-C2D8-820E-F287-7236A7AE70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8DAEB7-6369-8FFA-86BE-FC8ABE1FEFC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92FEA31-4B75-D867-BD27-085BFA59F7F0}"/>
              </a:ext>
            </a:extLst>
          </p:cNvPr>
          <p:cNvPicPr>
            <a:picLocks noChangeAspect="1"/>
          </p:cNvPicPr>
          <p:nvPr/>
        </p:nvPicPr>
        <p:blipFill>
          <a:blip r:embed="rId2"/>
          <a:stretch>
            <a:fillRect/>
          </a:stretch>
        </p:blipFill>
        <p:spPr>
          <a:xfrm>
            <a:off x="1397742" y="365125"/>
            <a:ext cx="8066523" cy="6055130"/>
          </a:xfrm>
          <a:prstGeom prst="rect">
            <a:avLst/>
          </a:prstGeom>
        </p:spPr>
      </p:pic>
    </p:spTree>
    <p:extLst>
      <p:ext uri="{BB962C8B-B14F-4D97-AF65-F5344CB8AC3E}">
        <p14:creationId xmlns:p14="http://schemas.microsoft.com/office/powerpoint/2010/main" val="1006051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3B71-7DD7-6A63-1DD1-52E7E9161E3C}"/>
              </a:ext>
            </a:extLst>
          </p:cNvPr>
          <p:cNvSpPr>
            <a:spLocks noGrp="1"/>
          </p:cNvSpPr>
          <p:nvPr>
            <p:ph type="title"/>
          </p:nvPr>
        </p:nvSpPr>
        <p:spPr/>
        <p:txBody>
          <a:bodyPr/>
          <a:lstStyle/>
          <a:p>
            <a:r>
              <a:rPr lang="en-US" b="0" i="0" dirty="0">
                <a:solidFill>
                  <a:srgbClr val="000000"/>
                </a:solidFill>
                <a:effectLst/>
                <a:latin typeface="CiscoSansTTThin"/>
              </a:rPr>
              <a:t>Validation Rules</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5511DE34-04D3-914E-92DD-454FB99025BB}"/>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CiscoSansTTLight"/>
              </a:rPr>
              <a:t>A validation rule checks that data falls within the parameters defined by the database designer. A validation rule helps to ensure the completeness, accuracy and consistency of data. The criteria used in a validation rule include the following:</a:t>
            </a:r>
          </a:p>
          <a:p>
            <a:pPr algn="l">
              <a:buFont typeface="Arial" panose="020B0604020202020204" pitchFamily="34" charset="0"/>
              <a:buChar char="•"/>
            </a:pPr>
            <a:r>
              <a:rPr lang="en-US" b="0" i="0" dirty="0">
                <a:solidFill>
                  <a:srgbClr val="333333"/>
                </a:solidFill>
                <a:effectLst/>
                <a:latin typeface="CiscoSansTTLight"/>
              </a:rPr>
              <a:t>Size – checks the number of characters in a data item</a:t>
            </a:r>
          </a:p>
          <a:p>
            <a:pPr algn="l">
              <a:buFont typeface="Arial" panose="020B0604020202020204" pitchFamily="34" charset="0"/>
              <a:buChar char="•"/>
            </a:pPr>
            <a:r>
              <a:rPr lang="en-US" b="0" i="0" dirty="0">
                <a:solidFill>
                  <a:srgbClr val="333333"/>
                </a:solidFill>
                <a:effectLst/>
                <a:latin typeface="CiscoSansTTLight"/>
              </a:rPr>
              <a:t>Format – checks that the data conforms to a specified format</a:t>
            </a:r>
          </a:p>
          <a:p>
            <a:pPr algn="l">
              <a:buFont typeface="Arial" panose="020B0604020202020204" pitchFamily="34" charset="0"/>
              <a:buChar char="•"/>
            </a:pPr>
            <a:r>
              <a:rPr lang="en-US" b="0" i="0" dirty="0">
                <a:solidFill>
                  <a:srgbClr val="333333"/>
                </a:solidFill>
                <a:effectLst/>
                <a:latin typeface="CiscoSansTTLight"/>
              </a:rPr>
              <a:t>Consistency – checks for the consistency of codes in related data items</a:t>
            </a:r>
          </a:p>
          <a:p>
            <a:pPr algn="l">
              <a:buFont typeface="Arial" panose="020B0604020202020204" pitchFamily="34" charset="0"/>
              <a:buChar char="•"/>
            </a:pPr>
            <a:r>
              <a:rPr lang="en-US" b="0" i="0" dirty="0">
                <a:solidFill>
                  <a:srgbClr val="333333"/>
                </a:solidFill>
                <a:effectLst/>
                <a:latin typeface="CiscoSansTTLight"/>
              </a:rPr>
              <a:t>Range – checks that data lies within a minimum and maximum value</a:t>
            </a:r>
          </a:p>
          <a:p>
            <a:pPr algn="l">
              <a:buFont typeface="Arial" panose="020B0604020202020204" pitchFamily="34" charset="0"/>
              <a:buChar char="•"/>
            </a:pPr>
            <a:r>
              <a:rPr lang="en-US" b="0" i="0" dirty="0">
                <a:solidFill>
                  <a:srgbClr val="333333"/>
                </a:solidFill>
                <a:effectLst/>
                <a:latin typeface="CiscoSansTTLight"/>
              </a:rPr>
              <a:t>Check digit – provides for an extra calculation to generate a check digit for error detection</a:t>
            </a:r>
          </a:p>
          <a:p>
            <a:pPr algn="l"/>
            <a:r>
              <a:rPr lang="en-US" b="0" i="0" dirty="0">
                <a:solidFill>
                  <a:srgbClr val="333333"/>
                </a:solidFill>
                <a:effectLst/>
                <a:latin typeface="CiscoSansTTLight"/>
              </a:rPr>
              <a:t>Click each step in the figure to see the result of the check digit calculation.</a:t>
            </a:r>
          </a:p>
          <a:p>
            <a:endParaRPr lang="en-US" dirty="0"/>
          </a:p>
        </p:txBody>
      </p:sp>
    </p:spTree>
    <p:extLst>
      <p:ext uri="{BB962C8B-B14F-4D97-AF65-F5344CB8AC3E}">
        <p14:creationId xmlns:p14="http://schemas.microsoft.com/office/powerpoint/2010/main" val="164355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6FFB-07F4-E1D1-6402-6C0757D56B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4FEC8F-FCA7-0719-F8B3-C6AFC553CF5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A67A6F6-5B98-C2E3-0E40-1994C8B465B9}"/>
              </a:ext>
            </a:extLst>
          </p:cNvPr>
          <p:cNvPicPr>
            <a:picLocks noChangeAspect="1"/>
          </p:cNvPicPr>
          <p:nvPr/>
        </p:nvPicPr>
        <p:blipFill>
          <a:blip r:embed="rId2"/>
          <a:stretch>
            <a:fillRect/>
          </a:stretch>
        </p:blipFill>
        <p:spPr>
          <a:xfrm>
            <a:off x="1293575" y="288790"/>
            <a:ext cx="8668481" cy="6452478"/>
          </a:xfrm>
          <a:prstGeom prst="rect">
            <a:avLst/>
          </a:prstGeom>
        </p:spPr>
      </p:pic>
    </p:spTree>
    <p:extLst>
      <p:ext uri="{BB962C8B-B14F-4D97-AF65-F5344CB8AC3E}">
        <p14:creationId xmlns:p14="http://schemas.microsoft.com/office/powerpoint/2010/main" val="3770885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959D-9D2A-B736-284D-BF11779928F3}"/>
              </a:ext>
            </a:extLst>
          </p:cNvPr>
          <p:cNvSpPr>
            <a:spLocks noGrp="1"/>
          </p:cNvSpPr>
          <p:nvPr>
            <p:ph type="title"/>
          </p:nvPr>
        </p:nvSpPr>
        <p:spPr/>
        <p:txBody>
          <a:bodyPr/>
          <a:lstStyle/>
          <a:p>
            <a:r>
              <a:rPr lang="en-US" b="0" i="0" dirty="0">
                <a:solidFill>
                  <a:srgbClr val="000000"/>
                </a:solidFill>
                <a:effectLst/>
                <a:latin typeface="CiscoSansTTThin"/>
              </a:rPr>
              <a:t>Data Type Validation</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B02EBC69-7799-F197-B0BE-0FE4AF1D5A08}"/>
              </a:ext>
            </a:extLst>
          </p:cNvPr>
          <p:cNvSpPr>
            <a:spLocks noGrp="1"/>
          </p:cNvSpPr>
          <p:nvPr>
            <p:ph idx="1"/>
          </p:nvPr>
        </p:nvSpPr>
        <p:spPr/>
        <p:txBody>
          <a:bodyPr/>
          <a:lstStyle/>
          <a:p>
            <a:pPr algn="l"/>
            <a:r>
              <a:rPr lang="en-US" b="0" i="0" dirty="0">
                <a:solidFill>
                  <a:srgbClr val="333333"/>
                </a:solidFill>
                <a:effectLst/>
                <a:latin typeface="CiscoSansTTLight"/>
              </a:rPr>
              <a:t>Data type validation is the simplest data validation and verifies that a user entering data is consistent with the type of characters expected. For example, a phone number would not contain alpha characters. Databases allow three data types: integer, string, and decimal.</a:t>
            </a:r>
          </a:p>
          <a:p>
            <a:endParaRPr lang="en-US" dirty="0"/>
          </a:p>
        </p:txBody>
      </p:sp>
    </p:spTree>
    <p:extLst>
      <p:ext uri="{BB962C8B-B14F-4D97-AF65-F5344CB8AC3E}">
        <p14:creationId xmlns:p14="http://schemas.microsoft.com/office/powerpoint/2010/main" val="3090271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D6FC-0565-4FE1-CAB4-1F1B10CD3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0A4BD-4490-7AEC-B549-4051D7AA4A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3D4663-EBF8-3034-E55A-3DBF2A90CF73}"/>
              </a:ext>
            </a:extLst>
          </p:cNvPr>
          <p:cNvPicPr>
            <a:picLocks noChangeAspect="1"/>
          </p:cNvPicPr>
          <p:nvPr/>
        </p:nvPicPr>
        <p:blipFill>
          <a:blip r:embed="rId2"/>
          <a:stretch>
            <a:fillRect/>
          </a:stretch>
        </p:blipFill>
        <p:spPr>
          <a:xfrm>
            <a:off x="1899426" y="133586"/>
            <a:ext cx="7176481" cy="6415897"/>
          </a:xfrm>
          <a:prstGeom prst="rect">
            <a:avLst/>
          </a:prstGeom>
        </p:spPr>
      </p:pic>
    </p:spTree>
    <p:extLst>
      <p:ext uri="{BB962C8B-B14F-4D97-AF65-F5344CB8AC3E}">
        <p14:creationId xmlns:p14="http://schemas.microsoft.com/office/powerpoint/2010/main" val="2801831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3E73-9C1E-A259-6228-F44A3AEB1A06}"/>
              </a:ext>
            </a:extLst>
          </p:cNvPr>
          <p:cNvSpPr>
            <a:spLocks noGrp="1"/>
          </p:cNvSpPr>
          <p:nvPr>
            <p:ph type="title"/>
          </p:nvPr>
        </p:nvSpPr>
        <p:spPr/>
        <p:txBody>
          <a:bodyPr/>
          <a:lstStyle/>
          <a:p>
            <a:r>
              <a:rPr lang="en-US" b="0" i="0" dirty="0">
                <a:solidFill>
                  <a:srgbClr val="000000"/>
                </a:solidFill>
                <a:effectLst/>
                <a:latin typeface="CiscoSansTTThin"/>
              </a:rPr>
              <a:t>Input Validation</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A3A6DFDC-5B31-A978-D8EB-2E0932CB5D1C}"/>
              </a:ext>
            </a:extLst>
          </p:cNvPr>
          <p:cNvSpPr>
            <a:spLocks noGrp="1"/>
          </p:cNvSpPr>
          <p:nvPr>
            <p:ph idx="1"/>
          </p:nvPr>
        </p:nvSpPr>
        <p:spPr/>
        <p:txBody>
          <a:bodyPr>
            <a:normAutofit fontScale="85000" lnSpcReduction="20000"/>
          </a:bodyPr>
          <a:lstStyle/>
          <a:p>
            <a:pPr algn="l"/>
            <a:r>
              <a:rPr lang="en-US" b="0" i="0" dirty="0">
                <a:solidFill>
                  <a:srgbClr val="333333"/>
                </a:solidFill>
                <a:effectLst/>
                <a:latin typeface="CiscoSansTTLight"/>
              </a:rPr>
              <a:t>One of the most vulnerable aspects of database integrity management is controlling the data input process. Many well-known attacks run against a database and insert malformed data. The attack can confuse, crash, or make the application divulge too much information to the attacker. Attackers use automated input attacks.</a:t>
            </a:r>
          </a:p>
          <a:p>
            <a:pPr algn="l"/>
            <a:r>
              <a:rPr lang="en-US" b="0" i="0" dirty="0">
                <a:solidFill>
                  <a:srgbClr val="333333"/>
                </a:solidFill>
                <a:effectLst/>
                <a:latin typeface="CiscoSansTTLight"/>
              </a:rPr>
              <a:t>For example, users fill out a form via a Web application to subscribe to a newsletter. A database application automatically generates and sends email confirmations. When users receive their email confirmations with a URL link to confirm their subscription, attackers modify the URL link. These modifications include changing the username, email address, or subscription status. The email returns back to the server hosting the application. If the Web server did not verify that the email address or other account information submitted matched the subscription information, the server received bogus information. Hackers can automate the attack to flood the Web application with thousands of invalid subscribers to the newsletter database.</a:t>
            </a:r>
          </a:p>
        </p:txBody>
      </p:sp>
    </p:spTree>
    <p:extLst>
      <p:ext uri="{BB962C8B-B14F-4D97-AF65-F5344CB8AC3E}">
        <p14:creationId xmlns:p14="http://schemas.microsoft.com/office/powerpoint/2010/main" val="974719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ACBFB-17F5-A24C-FD22-7F086CC7E7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01D313-A305-6AF0-E886-0F820C9F07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398DA99-22BD-2DC4-1DFF-15882E01DEB5}"/>
              </a:ext>
            </a:extLst>
          </p:cNvPr>
          <p:cNvPicPr>
            <a:picLocks noChangeAspect="1"/>
          </p:cNvPicPr>
          <p:nvPr/>
        </p:nvPicPr>
        <p:blipFill>
          <a:blip r:embed="rId2"/>
          <a:stretch>
            <a:fillRect/>
          </a:stretch>
        </p:blipFill>
        <p:spPr>
          <a:xfrm>
            <a:off x="1239060" y="365125"/>
            <a:ext cx="9016717" cy="5996764"/>
          </a:xfrm>
          <a:prstGeom prst="rect">
            <a:avLst/>
          </a:prstGeom>
        </p:spPr>
      </p:pic>
    </p:spTree>
    <p:extLst>
      <p:ext uri="{BB962C8B-B14F-4D97-AF65-F5344CB8AC3E}">
        <p14:creationId xmlns:p14="http://schemas.microsoft.com/office/powerpoint/2010/main" val="3878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07E2-C520-6CCA-D5E6-1230EEDAE5D5}"/>
              </a:ext>
            </a:extLst>
          </p:cNvPr>
          <p:cNvSpPr>
            <a:spLocks noGrp="1"/>
          </p:cNvSpPr>
          <p:nvPr>
            <p:ph type="title"/>
          </p:nvPr>
        </p:nvSpPr>
        <p:spPr/>
        <p:txBody>
          <a:bodyPr/>
          <a:lstStyle/>
          <a:p>
            <a:r>
              <a:rPr lang="en-US" b="0" i="0" dirty="0">
                <a:solidFill>
                  <a:srgbClr val="000000"/>
                </a:solidFill>
                <a:effectLst/>
                <a:latin typeface="CiscoSansTTThin"/>
              </a:rPr>
              <a:t>Modern Hashing Algorithms</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953AEEB7-C447-E724-130C-BFCA8B2CA26A}"/>
              </a:ext>
            </a:extLst>
          </p:cNvPr>
          <p:cNvSpPr>
            <a:spLocks noGrp="1"/>
          </p:cNvSpPr>
          <p:nvPr>
            <p:ph idx="1"/>
          </p:nvPr>
        </p:nvSpPr>
        <p:spPr>
          <a:xfrm>
            <a:off x="838200" y="1329513"/>
            <a:ext cx="10515600" cy="5392299"/>
          </a:xfrm>
        </p:spPr>
        <p:txBody>
          <a:bodyPr>
            <a:normAutofit fontScale="70000" lnSpcReduction="20000"/>
          </a:bodyPr>
          <a:lstStyle/>
          <a:p>
            <a:pPr algn="l"/>
            <a:r>
              <a:rPr lang="en-US" b="1" i="0" dirty="0">
                <a:solidFill>
                  <a:srgbClr val="333333"/>
                </a:solidFill>
                <a:effectLst/>
                <a:latin typeface="CiscoSansTTLight"/>
              </a:rPr>
              <a:t>Message Digest 5 (MD5) Algorithm</a:t>
            </a:r>
            <a:endParaRPr lang="en-US" b="0" i="0" dirty="0">
              <a:solidFill>
                <a:srgbClr val="333333"/>
              </a:solidFill>
              <a:effectLst/>
              <a:latin typeface="CiscoSansTTLight"/>
            </a:endParaRPr>
          </a:p>
          <a:p>
            <a:pPr algn="l"/>
            <a:r>
              <a:rPr lang="en-US" b="0" i="0" dirty="0">
                <a:solidFill>
                  <a:srgbClr val="333333"/>
                </a:solidFill>
                <a:effectLst/>
                <a:latin typeface="CiscoSansTTLight"/>
              </a:rPr>
              <a:t>Ron Rivest developed the MD5 hashing algorithm, and several Internet applications use it today. MD5 is a one-way function that makes it easy to compute a hash from the given input data but makes it very difficult to compute input data given only a hash value.</a:t>
            </a:r>
          </a:p>
          <a:p>
            <a:pPr algn="l"/>
            <a:r>
              <a:rPr lang="en-US" b="0" i="0" dirty="0">
                <a:solidFill>
                  <a:srgbClr val="333333"/>
                </a:solidFill>
                <a:effectLst/>
                <a:latin typeface="CiscoSansTTLight"/>
              </a:rPr>
              <a:t>MD5 produces a 128-bit hash value. The Flame malware compromised the security of MD5 in 2012. The authors of the Flame malware used an MD5 collision to forge a Windows code-signing certificate. Click </a:t>
            </a:r>
            <a:r>
              <a:rPr lang="en-US" b="0" i="0" u="none" strike="noStrike" dirty="0">
                <a:solidFill>
                  <a:srgbClr val="167FAC"/>
                </a:solidFill>
                <a:effectLst/>
                <a:latin typeface="CiscoSansTTLight"/>
                <a:hlinkClick r:id="rId2"/>
              </a:rPr>
              <a:t>here</a:t>
            </a:r>
            <a:r>
              <a:rPr lang="en-US" b="0" i="0" dirty="0">
                <a:solidFill>
                  <a:srgbClr val="333333"/>
                </a:solidFill>
                <a:effectLst/>
                <a:latin typeface="CiscoSansTTLight"/>
              </a:rPr>
              <a:t> to read an explanation of the Flame malware collision attack.</a:t>
            </a:r>
          </a:p>
          <a:p>
            <a:pPr algn="l"/>
            <a:r>
              <a:rPr lang="en-US" b="1" i="0" dirty="0">
                <a:solidFill>
                  <a:srgbClr val="333333"/>
                </a:solidFill>
                <a:effectLst/>
                <a:latin typeface="CiscoSansTTLight"/>
              </a:rPr>
              <a:t>Secure Hash Algorithm (SHA)</a:t>
            </a:r>
            <a:endParaRPr lang="en-US" b="0" i="0" dirty="0">
              <a:solidFill>
                <a:srgbClr val="333333"/>
              </a:solidFill>
              <a:effectLst/>
              <a:latin typeface="CiscoSansTTLight"/>
            </a:endParaRPr>
          </a:p>
          <a:p>
            <a:pPr algn="l"/>
            <a:r>
              <a:rPr lang="en-US" b="0" i="0" dirty="0">
                <a:solidFill>
                  <a:srgbClr val="333333"/>
                </a:solidFill>
                <a:effectLst/>
                <a:latin typeface="CiscoSansTTLight"/>
              </a:rPr>
              <a:t>The U.S. National Institute of Standards and Technology (NIST) developed SHA, the algorithm specified in the Secure Hash Standard (SHS). NIST published SHA-1 in 1994. SHA-2 replaced SHA-1 with four additional hash functions to make up the SHA family:</a:t>
            </a:r>
          </a:p>
          <a:p>
            <a:pPr algn="l">
              <a:buFont typeface="Arial" panose="020B0604020202020204" pitchFamily="34" charset="0"/>
              <a:buChar char="•"/>
            </a:pPr>
            <a:r>
              <a:rPr lang="en-US" b="0" i="0" dirty="0">
                <a:solidFill>
                  <a:srgbClr val="333333"/>
                </a:solidFill>
                <a:effectLst/>
                <a:latin typeface="CiscoSansTTLight"/>
              </a:rPr>
              <a:t>SHA-224 (224 bit)</a:t>
            </a:r>
          </a:p>
          <a:p>
            <a:pPr algn="l">
              <a:buFont typeface="Arial" panose="020B0604020202020204" pitchFamily="34" charset="0"/>
              <a:buChar char="•"/>
            </a:pPr>
            <a:r>
              <a:rPr lang="en-US" b="0" i="0" dirty="0">
                <a:solidFill>
                  <a:srgbClr val="333333"/>
                </a:solidFill>
                <a:effectLst/>
                <a:latin typeface="CiscoSansTTLight"/>
              </a:rPr>
              <a:t>SHA-256 (256 bit)</a:t>
            </a:r>
          </a:p>
          <a:p>
            <a:pPr algn="l">
              <a:buFont typeface="Arial" panose="020B0604020202020204" pitchFamily="34" charset="0"/>
              <a:buChar char="•"/>
            </a:pPr>
            <a:r>
              <a:rPr lang="en-US" b="0" i="0" dirty="0">
                <a:solidFill>
                  <a:srgbClr val="333333"/>
                </a:solidFill>
                <a:effectLst/>
                <a:latin typeface="CiscoSansTTLight"/>
              </a:rPr>
              <a:t>SHA-384 (384 bit)</a:t>
            </a:r>
          </a:p>
          <a:p>
            <a:pPr algn="l">
              <a:buFont typeface="Arial" panose="020B0604020202020204" pitchFamily="34" charset="0"/>
              <a:buChar char="•"/>
            </a:pPr>
            <a:r>
              <a:rPr lang="en-US" b="0" i="0" dirty="0">
                <a:solidFill>
                  <a:srgbClr val="333333"/>
                </a:solidFill>
                <a:effectLst/>
                <a:latin typeface="CiscoSansTTLight"/>
              </a:rPr>
              <a:t>SHA-512 (512 bit)</a:t>
            </a:r>
          </a:p>
          <a:p>
            <a:pPr algn="l"/>
            <a:r>
              <a:rPr lang="en-US" b="0" i="0" dirty="0">
                <a:solidFill>
                  <a:srgbClr val="333333"/>
                </a:solidFill>
                <a:effectLst/>
                <a:latin typeface="CiscoSansTTLight"/>
              </a:rPr>
              <a:t>SHA-2 is a stronger algorithm, and it is replacing MD5. SHA-256, SHA-384, and SHA-512 are the next-generation algorithms.</a:t>
            </a:r>
          </a:p>
          <a:p>
            <a:endParaRPr lang="en-US" dirty="0"/>
          </a:p>
        </p:txBody>
      </p:sp>
    </p:spTree>
    <p:extLst>
      <p:ext uri="{BB962C8B-B14F-4D97-AF65-F5344CB8AC3E}">
        <p14:creationId xmlns:p14="http://schemas.microsoft.com/office/powerpoint/2010/main" val="23252129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C01A-4D3B-9BC1-0AFC-8025FDC4F561}"/>
              </a:ext>
            </a:extLst>
          </p:cNvPr>
          <p:cNvSpPr>
            <a:spLocks noGrp="1"/>
          </p:cNvSpPr>
          <p:nvPr>
            <p:ph type="title"/>
          </p:nvPr>
        </p:nvSpPr>
        <p:spPr>
          <a:xfrm>
            <a:off x="838200" y="365125"/>
            <a:ext cx="10515600" cy="1055113"/>
          </a:xfrm>
        </p:spPr>
        <p:txBody>
          <a:bodyPr>
            <a:normAutofit fontScale="90000"/>
          </a:bodyPr>
          <a:lstStyle/>
          <a:p>
            <a:r>
              <a:rPr lang="en-US" b="0" i="0" dirty="0">
                <a:solidFill>
                  <a:srgbClr val="000000"/>
                </a:solidFill>
                <a:effectLst/>
                <a:latin typeface="CiscoSansTTThin"/>
              </a:rPr>
              <a:t>Anomaly Verification</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850D31FA-F74A-7505-927E-9262983A0324}"/>
              </a:ext>
            </a:extLst>
          </p:cNvPr>
          <p:cNvSpPr>
            <a:spLocks noGrp="1"/>
          </p:cNvSpPr>
          <p:nvPr>
            <p:ph idx="1"/>
          </p:nvPr>
        </p:nvSpPr>
        <p:spPr/>
        <p:txBody>
          <a:bodyPr>
            <a:normAutofit fontScale="77500" lnSpcReduction="20000"/>
          </a:bodyPr>
          <a:lstStyle/>
          <a:p>
            <a:pPr algn="l"/>
            <a:r>
              <a:rPr lang="en-US" b="0" i="0" dirty="0">
                <a:solidFill>
                  <a:srgbClr val="333333"/>
                </a:solidFill>
                <a:effectLst/>
                <a:latin typeface="CiscoSansTTLight"/>
              </a:rPr>
              <a:t>Anomaly detection refers to identifying patterns in data that do not conform to expected behavior. These non-conforming patterns are anomalies, outliers, exceptions, aberrations, or surprises in diﬀerent database applications. Anomaly detection and verification is an important countermeasure or safeguard in identifying fraud detection. Database anomaly detection can identify credit card and insurance fraud. Database anomaly detection can protect data from massive destruction or changes.</a:t>
            </a:r>
          </a:p>
          <a:p>
            <a:pPr algn="l"/>
            <a:r>
              <a:rPr lang="en-US" b="0" i="0" dirty="0">
                <a:solidFill>
                  <a:srgbClr val="333333"/>
                </a:solidFill>
                <a:effectLst/>
                <a:latin typeface="CiscoSansTTLight"/>
              </a:rPr>
              <a:t>Anomaly verification requires verification data requests or modifications when a system detects unusual or surprising patterns. An example of this is a credit card with two transactions in vastly different request locations in a short time. If a transaction request from New York City occurs at 10:30 a.m. and a second request comes from Chicago at 10:35 a.m., the system triggers a verification of the second transaction.</a:t>
            </a:r>
          </a:p>
          <a:p>
            <a:pPr algn="l"/>
            <a:r>
              <a:rPr lang="en-US" b="0" i="0" dirty="0">
                <a:solidFill>
                  <a:srgbClr val="333333"/>
                </a:solidFill>
                <a:effectLst/>
                <a:latin typeface="CiscoSansTTLight"/>
              </a:rPr>
              <a:t>A second example occurs when an unusual number of email address modifications happen in an unusual number of database records. Since email data launch DoS attacks, the email modification of hundreds of records could indicate that an attacker is using an organization’s database as a tool for his or her DoS attack.</a:t>
            </a:r>
          </a:p>
          <a:p>
            <a:endParaRPr lang="en-US" dirty="0"/>
          </a:p>
        </p:txBody>
      </p:sp>
    </p:spTree>
    <p:extLst>
      <p:ext uri="{BB962C8B-B14F-4D97-AF65-F5344CB8AC3E}">
        <p14:creationId xmlns:p14="http://schemas.microsoft.com/office/powerpoint/2010/main" val="2186350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0A0B-F2AC-5448-25E0-2EDCF91F5582}"/>
              </a:ext>
            </a:extLst>
          </p:cNvPr>
          <p:cNvSpPr>
            <a:spLocks noGrp="1"/>
          </p:cNvSpPr>
          <p:nvPr>
            <p:ph type="title"/>
          </p:nvPr>
        </p:nvSpPr>
        <p:spPr/>
        <p:txBody>
          <a:bodyPr/>
          <a:lstStyle/>
          <a:p>
            <a:r>
              <a:rPr lang="en-US" b="0" i="0" dirty="0">
                <a:solidFill>
                  <a:srgbClr val="000000"/>
                </a:solidFill>
                <a:effectLst/>
                <a:latin typeface="CiscoSansTTThin"/>
              </a:rPr>
              <a:t>Entity Integrity</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CADF2BAE-D497-3269-5EBA-86839BEEFBA4}"/>
              </a:ext>
            </a:extLst>
          </p:cNvPr>
          <p:cNvSpPr>
            <a:spLocks noGrp="1"/>
          </p:cNvSpPr>
          <p:nvPr>
            <p:ph idx="1"/>
          </p:nvPr>
        </p:nvSpPr>
        <p:spPr/>
        <p:txBody>
          <a:bodyPr>
            <a:normAutofit/>
          </a:bodyPr>
          <a:lstStyle/>
          <a:p>
            <a:pPr algn="l"/>
            <a:r>
              <a:rPr lang="en-US" b="0" i="0" dirty="0">
                <a:solidFill>
                  <a:srgbClr val="333333"/>
                </a:solidFill>
                <a:effectLst/>
                <a:latin typeface="CiscoSansTTLight"/>
              </a:rPr>
              <a:t>A database is like an electronic filing system. Maintaining proper filing is critical in maintaining the trustworthiness and usefulness of the data within the database. Tables, records, fields, and data within each field make up a database. In order to maintain the integrity of the database filing system, users must follow certain rules. Entity integrity is an integrity rule, which states that every table must have a primary key and that the column or columns chosen to be the primary key must be unique and not NULL. Null in a database signifies missing or unknown values. Entity integrity enables proper organization of data for that record as shown in the figure.</a:t>
            </a:r>
          </a:p>
          <a:p>
            <a:endParaRPr lang="en-US" dirty="0"/>
          </a:p>
        </p:txBody>
      </p:sp>
    </p:spTree>
    <p:extLst>
      <p:ext uri="{BB962C8B-B14F-4D97-AF65-F5344CB8AC3E}">
        <p14:creationId xmlns:p14="http://schemas.microsoft.com/office/powerpoint/2010/main" val="38430319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1ED0-1241-6CBC-6AE6-2F0E96D7D8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0A750A-5B31-CC2C-2A4B-4D6F0DA3A43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DB01E5F-7736-D960-B77E-2894F6C62B61}"/>
              </a:ext>
            </a:extLst>
          </p:cNvPr>
          <p:cNvPicPr>
            <a:picLocks noChangeAspect="1"/>
          </p:cNvPicPr>
          <p:nvPr/>
        </p:nvPicPr>
        <p:blipFill>
          <a:blip r:embed="rId2"/>
          <a:stretch>
            <a:fillRect/>
          </a:stretch>
        </p:blipFill>
        <p:spPr>
          <a:xfrm>
            <a:off x="1602935" y="430618"/>
            <a:ext cx="8334998" cy="5996764"/>
          </a:xfrm>
          <a:prstGeom prst="rect">
            <a:avLst/>
          </a:prstGeom>
        </p:spPr>
      </p:pic>
    </p:spTree>
    <p:extLst>
      <p:ext uri="{BB962C8B-B14F-4D97-AF65-F5344CB8AC3E}">
        <p14:creationId xmlns:p14="http://schemas.microsoft.com/office/powerpoint/2010/main" val="3661368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0FF8-3E31-A671-4859-BBECB9F08990}"/>
              </a:ext>
            </a:extLst>
          </p:cNvPr>
          <p:cNvSpPr>
            <a:spLocks noGrp="1"/>
          </p:cNvSpPr>
          <p:nvPr>
            <p:ph type="title"/>
          </p:nvPr>
        </p:nvSpPr>
        <p:spPr/>
        <p:txBody>
          <a:bodyPr/>
          <a:lstStyle/>
          <a:p>
            <a:r>
              <a:rPr lang="en-US" b="0" i="0" dirty="0">
                <a:solidFill>
                  <a:srgbClr val="000000"/>
                </a:solidFill>
                <a:effectLst/>
                <a:latin typeface="CiscoSansTTThin"/>
              </a:rPr>
              <a:t>Referential Integrity</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0236EE63-0622-22E4-2E8E-7DFEE0496D52}"/>
              </a:ext>
            </a:extLst>
          </p:cNvPr>
          <p:cNvSpPr>
            <a:spLocks noGrp="1"/>
          </p:cNvSpPr>
          <p:nvPr>
            <p:ph idx="1"/>
          </p:nvPr>
        </p:nvSpPr>
        <p:spPr/>
        <p:txBody>
          <a:bodyPr/>
          <a:lstStyle/>
          <a:p>
            <a:pPr algn="l"/>
            <a:r>
              <a:rPr lang="en-US" b="0" i="0" dirty="0">
                <a:solidFill>
                  <a:srgbClr val="333333"/>
                </a:solidFill>
                <a:effectLst/>
                <a:latin typeface="CiscoSansTTLight"/>
              </a:rPr>
              <a:t>Another important concept is the relationship between different filing systems or tables. The basis of referential integrity is foreign keys. A foreign key in one table references a primary key in a second table. The primary key for a table uniquely identifies entities (rows) in the table. Referential integrity maintains the integrity of foreign keys.</a:t>
            </a:r>
          </a:p>
          <a:p>
            <a:endParaRPr lang="en-US" dirty="0"/>
          </a:p>
        </p:txBody>
      </p:sp>
    </p:spTree>
    <p:extLst>
      <p:ext uri="{BB962C8B-B14F-4D97-AF65-F5344CB8AC3E}">
        <p14:creationId xmlns:p14="http://schemas.microsoft.com/office/powerpoint/2010/main" val="724421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A5E6-D68F-6A52-C8A7-38F7099FCC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700481-216A-7752-088A-3BC36CA7EBF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67F3647-640F-00D4-2D5C-9DCEF62F9BEB}"/>
              </a:ext>
            </a:extLst>
          </p:cNvPr>
          <p:cNvPicPr>
            <a:picLocks noChangeAspect="1"/>
          </p:cNvPicPr>
          <p:nvPr/>
        </p:nvPicPr>
        <p:blipFill>
          <a:blip r:embed="rId2"/>
          <a:stretch>
            <a:fillRect/>
          </a:stretch>
        </p:blipFill>
        <p:spPr>
          <a:xfrm>
            <a:off x="1597565" y="365125"/>
            <a:ext cx="8686056" cy="5811838"/>
          </a:xfrm>
          <a:prstGeom prst="rect">
            <a:avLst/>
          </a:prstGeom>
        </p:spPr>
      </p:pic>
    </p:spTree>
    <p:extLst>
      <p:ext uri="{BB962C8B-B14F-4D97-AF65-F5344CB8AC3E}">
        <p14:creationId xmlns:p14="http://schemas.microsoft.com/office/powerpoint/2010/main" val="5643980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EDA4-7762-04B7-B794-2A01A00211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92188A-F487-B027-6FDA-B326185FC70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4676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33AE-0DD5-CC86-6225-E8358FE1AD9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468BADD8-2C15-7EE1-B044-FA13E67F82E0}"/>
              </a:ext>
            </a:extLst>
          </p:cNvPr>
          <p:cNvPicPr>
            <a:picLocks noGrp="1" noChangeAspect="1"/>
          </p:cNvPicPr>
          <p:nvPr>
            <p:ph idx="1"/>
          </p:nvPr>
        </p:nvPicPr>
        <p:blipFill>
          <a:blip r:embed="rId2"/>
          <a:stretch>
            <a:fillRect/>
          </a:stretch>
        </p:blipFill>
        <p:spPr>
          <a:xfrm>
            <a:off x="265483" y="365125"/>
            <a:ext cx="11499075" cy="5957854"/>
          </a:xfrm>
        </p:spPr>
      </p:pic>
    </p:spTree>
    <p:extLst>
      <p:ext uri="{BB962C8B-B14F-4D97-AF65-F5344CB8AC3E}">
        <p14:creationId xmlns:p14="http://schemas.microsoft.com/office/powerpoint/2010/main" val="83028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2826-C911-8D3B-5CF0-E595D887EDB6}"/>
              </a:ext>
            </a:extLst>
          </p:cNvPr>
          <p:cNvSpPr>
            <a:spLocks noGrp="1"/>
          </p:cNvSpPr>
          <p:nvPr>
            <p:ph type="title"/>
          </p:nvPr>
        </p:nvSpPr>
        <p:spPr/>
        <p:txBody>
          <a:bodyPr/>
          <a:lstStyle/>
          <a:p>
            <a:r>
              <a:rPr lang="en-US" b="0" i="0" dirty="0">
                <a:solidFill>
                  <a:srgbClr val="000000"/>
                </a:solidFill>
                <a:effectLst/>
                <a:latin typeface="CiscoSansTTThin"/>
              </a:rPr>
              <a:t>Hashing Files and Digital Media</a:t>
            </a:r>
            <a:br>
              <a:rPr lang="en-US" b="0" i="0" dirty="0">
                <a:solidFill>
                  <a:srgbClr val="000000"/>
                </a:solidFill>
                <a:effectLst/>
                <a:latin typeface="CiscoSansTTThin"/>
              </a:rPr>
            </a:br>
            <a:endParaRPr lang="en-US" dirty="0"/>
          </a:p>
        </p:txBody>
      </p:sp>
      <p:sp>
        <p:nvSpPr>
          <p:cNvPr id="3" name="Content Placeholder 2">
            <a:extLst>
              <a:ext uri="{FF2B5EF4-FFF2-40B4-BE49-F238E27FC236}">
                <a16:creationId xmlns:a16="http://schemas.microsoft.com/office/drawing/2014/main" id="{1601C78E-FAF1-6DCD-16C2-6BE12321ECCB}"/>
              </a:ext>
            </a:extLst>
          </p:cNvPr>
          <p:cNvSpPr>
            <a:spLocks noGrp="1"/>
          </p:cNvSpPr>
          <p:nvPr>
            <p:ph idx="1"/>
          </p:nvPr>
        </p:nvSpPr>
        <p:spPr/>
        <p:txBody>
          <a:bodyPr>
            <a:normAutofit fontScale="62500" lnSpcReduction="20000"/>
          </a:bodyPr>
          <a:lstStyle/>
          <a:p>
            <a:pPr algn="l"/>
            <a:r>
              <a:rPr lang="en-US" b="0" i="0" dirty="0">
                <a:solidFill>
                  <a:srgbClr val="333333"/>
                </a:solidFill>
                <a:effectLst/>
                <a:latin typeface="CiscoSansTTLight"/>
              </a:rPr>
              <a:t>Integrity ensures that data and information is complete and unaltered at the time of its acquisition. This is important to know when a user downloads a file from the Internet or a forensic examiner is looking for evidence on digital media.</a:t>
            </a:r>
          </a:p>
          <a:p>
            <a:pPr algn="l"/>
            <a:r>
              <a:rPr lang="en-US" b="0" i="0" dirty="0">
                <a:solidFill>
                  <a:srgbClr val="333333"/>
                </a:solidFill>
                <a:effectLst/>
                <a:latin typeface="CiscoSansTTLight"/>
              </a:rPr>
              <a:t>To verify the integrity of all IOS images, Cisco provides MD5 and SHA checksums at Cisco’s Download Software website. The user can make a comparison of this MD5 digest against the MD5 digest of an IOS image installed on a device, as shown in the figure. The user can now feel confident that no one has tampered or modified the IOS image file</a:t>
            </a:r>
          </a:p>
          <a:p>
            <a:pPr algn="l"/>
            <a:r>
              <a:rPr lang="en-US" b="0" i="0" dirty="0">
                <a:solidFill>
                  <a:srgbClr val="333333"/>
                </a:solidFill>
                <a:effectLst/>
                <a:latin typeface="CiscoSansTTLight"/>
              </a:rPr>
              <a:t>The field of digital forensics uses hashing to verify all digital media that contain files. For example, the examiner creates a hash and a bit-for-bit copy of the media containing the files to produce a digital clone. The examiner compares the hash of the original media with the copy. If the two values match, the copies are identical. The fact that one set of bits is identical to the original set of bits establishes fixity. Fixity helps to answer several questions:</a:t>
            </a:r>
          </a:p>
          <a:p>
            <a:pPr algn="l">
              <a:buFont typeface="Arial" panose="020B0604020202020204" pitchFamily="34" charset="0"/>
              <a:buChar char="•"/>
            </a:pPr>
            <a:r>
              <a:rPr lang="en-US" b="0" i="0" dirty="0">
                <a:solidFill>
                  <a:srgbClr val="333333"/>
                </a:solidFill>
                <a:effectLst/>
                <a:latin typeface="CiscoSansTTLight"/>
              </a:rPr>
              <a:t>Does the examiner have the files he expects?</a:t>
            </a:r>
          </a:p>
          <a:p>
            <a:pPr algn="l">
              <a:buFont typeface="Arial" panose="020B0604020202020204" pitchFamily="34" charset="0"/>
              <a:buChar char="•"/>
            </a:pPr>
            <a:r>
              <a:rPr lang="en-US" b="0" i="0" dirty="0">
                <a:solidFill>
                  <a:srgbClr val="333333"/>
                </a:solidFill>
                <a:effectLst/>
                <a:latin typeface="CiscoSansTTLight"/>
              </a:rPr>
              <a:t>Is the data corrupted or changed?</a:t>
            </a:r>
          </a:p>
          <a:p>
            <a:pPr algn="l">
              <a:buFont typeface="Arial" panose="020B0604020202020204" pitchFamily="34" charset="0"/>
              <a:buChar char="•"/>
            </a:pPr>
            <a:r>
              <a:rPr lang="en-US" b="0" i="0" dirty="0">
                <a:solidFill>
                  <a:srgbClr val="333333"/>
                </a:solidFill>
                <a:effectLst/>
                <a:latin typeface="CiscoSansTTLight"/>
              </a:rPr>
              <a:t>Can the examiner prove that the files are not corrupt?</a:t>
            </a:r>
          </a:p>
          <a:p>
            <a:pPr algn="l"/>
            <a:r>
              <a:rPr lang="en-US" b="0" i="0" dirty="0">
                <a:solidFill>
                  <a:srgbClr val="333333"/>
                </a:solidFill>
                <a:effectLst/>
                <a:latin typeface="CiscoSansTTLight"/>
              </a:rPr>
              <a:t>Now the forensics expert can examine the copy for any digital evidence while leaving the original intact and untouched.</a:t>
            </a:r>
          </a:p>
          <a:p>
            <a:endParaRPr lang="en-US" dirty="0"/>
          </a:p>
        </p:txBody>
      </p:sp>
    </p:spTree>
    <p:extLst>
      <p:ext uri="{BB962C8B-B14F-4D97-AF65-F5344CB8AC3E}">
        <p14:creationId xmlns:p14="http://schemas.microsoft.com/office/powerpoint/2010/main" val="2968456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5395</Words>
  <Application>Microsoft Office PowerPoint</Application>
  <PresentationFormat>Widescreen</PresentationFormat>
  <Paragraphs>193</Paragraphs>
  <Slides>75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Calibri Light</vt:lpstr>
      <vt:lpstr>CiscoSansTTLight</vt:lpstr>
      <vt:lpstr>CiscoSansTTThin</vt:lpstr>
      <vt:lpstr>Office Theme</vt:lpstr>
      <vt:lpstr>PowerPoint Presentation</vt:lpstr>
      <vt:lpstr>The Art of Ensuring Integrity </vt:lpstr>
      <vt:lpstr>What is Hashing? </vt:lpstr>
      <vt:lpstr>PowerPoint Presentation</vt:lpstr>
      <vt:lpstr>Hashing Properties </vt:lpstr>
      <vt:lpstr>Hashing Algorithms </vt:lpstr>
      <vt:lpstr>Modern Hashing Algorithms </vt:lpstr>
      <vt:lpstr>PowerPoint Presentation</vt:lpstr>
      <vt:lpstr>Hashing Files and Digital Media </vt:lpstr>
      <vt:lpstr>PowerPoint Presentation</vt:lpstr>
      <vt:lpstr>Hashing Passwords </vt:lpstr>
      <vt:lpstr>PowerPoint Presentation</vt:lpstr>
      <vt:lpstr>Applications </vt:lpstr>
      <vt:lpstr>PowerPoint Presentation</vt:lpstr>
      <vt:lpstr>Cracking Hashes </vt:lpstr>
      <vt:lpstr>What is Salting? </vt:lpstr>
      <vt:lpstr>PowerPoint Presentation</vt:lpstr>
      <vt:lpstr>Preventing Attacks </vt:lpstr>
      <vt:lpstr>PowerPoint Presentation</vt:lpstr>
      <vt:lpstr>Implementing Salting </vt:lpstr>
      <vt:lpstr>PowerPoint Presentation</vt:lpstr>
      <vt:lpstr>What is an HMAC? </vt:lpstr>
      <vt:lpstr>PowerPoint Presentation</vt:lpstr>
      <vt:lpstr>HMAC Operation </vt:lpstr>
      <vt:lpstr>PowerPoint Presentation</vt:lpstr>
      <vt:lpstr>Application of HMAC </vt:lpstr>
      <vt:lpstr>PowerPoint Presentation</vt:lpstr>
      <vt:lpstr>What is a Digital Signature? </vt:lpstr>
      <vt:lpstr>PowerPoint Presentation</vt:lpstr>
      <vt:lpstr>PowerPoint Presentation</vt:lpstr>
      <vt:lpstr>PowerPoint Presentation</vt:lpstr>
      <vt:lpstr>PowerPoint Presentation</vt:lpstr>
      <vt:lpstr>Non-Repudiation </vt:lpstr>
      <vt:lpstr>Processes of Creating a Digital Signature </vt:lpstr>
      <vt:lpstr>PowerPoint Presentation</vt:lpstr>
      <vt:lpstr>PowerPoint Presentation</vt:lpstr>
      <vt:lpstr>PowerPoint Presentation</vt:lpstr>
      <vt:lpstr>Using Digital Signatures </vt:lpstr>
      <vt:lpstr>PowerPoint Presentation</vt:lpstr>
      <vt:lpstr>Comparing Digital Signature Algorithms </vt:lpstr>
      <vt:lpstr>PowerPoint Presentation</vt:lpstr>
      <vt:lpstr>PowerPoint Presentation</vt:lpstr>
      <vt:lpstr>PowerPoint Presentation</vt:lpstr>
      <vt:lpstr>PowerPoint Presentation</vt:lpstr>
      <vt:lpstr>What is a Digital Certificate? </vt:lpstr>
      <vt:lpstr>PowerPoint Presentation</vt:lpstr>
      <vt:lpstr>PowerPoint Presentation</vt:lpstr>
      <vt:lpstr>Using Digital Certificates </vt:lpstr>
      <vt:lpstr>PowerPoint Presentation</vt:lpstr>
      <vt:lpstr>What is a Certificate Authority? </vt:lpstr>
      <vt:lpstr>PowerPoint Presentation</vt:lpstr>
      <vt:lpstr>What is Inside a Digital Certificate? </vt:lpstr>
      <vt:lpstr>PowerPoint Presentation</vt:lpstr>
      <vt:lpstr>The Validation Process </vt:lpstr>
      <vt:lpstr>The Certificate Path </vt:lpstr>
      <vt:lpstr>PowerPoint Presentation</vt:lpstr>
      <vt:lpstr>Data Integrity </vt:lpstr>
      <vt:lpstr>PowerPoint Presentation</vt:lpstr>
      <vt:lpstr>PowerPoint Presentation</vt:lpstr>
      <vt:lpstr>PowerPoint Presentation</vt:lpstr>
      <vt:lpstr>PowerPoint Presentation</vt:lpstr>
      <vt:lpstr>Data Entry Controls </vt:lpstr>
      <vt:lpstr>PowerPoint Presentation</vt:lpstr>
      <vt:lpstr>Validation Rules </vt:lpstr>
      <vt:lpstr>PowerPoint Presentation</vt:lpstr>
      <vt:lpstr>Data Type Validation </vt:lpstr>
      <vt:lpstr>PowerPoint Presentation</vt:lpstr>
      <vt:lpstr>Input Validation </vt:lpstr>
      <vt:lpstr>PowerPoint Presentation</vt:lpstr>
      <vt:lpstr>Anomaly Verification </vt:lpstr>
      <vt:lpstr>Entity Integrity </vt:lpstr>
      <vt:lpstr>PowerPoint Presentation</vt:lpstr>
      <vt:lpstr>Referential Integrity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bani bakkar</dc:creator>
  <cp:lastModifiedBy>ali bani bakkar</cp:lastModifiedBy>
  <cp:revision>34</cp:revision>
  <dcterms:created xsi:type="dcterms:W3CDTF">2023-11-02T06:12:16Z</dcterms:created>
  <dcterms:modified xsi:type="dcterms:W3CDTF">2024-05-11T20:29:27Z</dcterms:modified>
</cp:coreProperties>
</file>